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handoutMasterIdLst>
    <p:handoutMasterId r:id="rId25"/>
  </p:handoutMasterIdLst>
  <p:sldIdLst>
    <p:sldId id="1321" r:id="rId4"/>
    <p:sldId id="1280" r:id="rId6"/>
    <p:sldId id="1579" r:id="rId7"/>
    <p:sldId id="1648" r:id="rId8"/>
    <p:sldId id="1599" r:id="rId9"/>
    <p:sldId id="1584" r:id="rId10"/>
    <p:sldId id="1658" r:id="rId11"/>
    <p:sldId id="1684" r:id="rId12"/>
    <p:sldId id="1687" r:id="rId13"/>
    <p:sldId id="1688" r:id="rId14"/>
    <p:sldId id="1653" r:id="rId15"/>
    <p:sldId id="1689" r:id="rId16"/>
    <p:sldId id="1690" r:id="rId17"/>
    <p:sldId id="1691" r:id="rId18"/>
    <p:sldId id="1600" r:id="rId19"/>
    <p:sldId id="1693" r:id="rId20"/>
    <p:sldId id="1694" r:id="rId21"/>
    <p:sldId id="1695" r:id="rId22"/>
    <p:sldId id="1696" r:id="rId23"/>
    <p:sldId id="977" r:id="rId24"/>
  </p:sldIdLst>
  <p:sldSz cx="9144000" cy="5143500" type="screen16x9"/>
  <p:notesSz cx="6858000" cy="9144000"/>
  <p:defaultTextStyle>
    <a:defPPr>
      <a:defRPr lang="zh-CN"/>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3200" algn="l" defTabSz="914400" rtl="0" eaLnBrk="1" latinLnBrk="0" hangingPunct="1">
      <a:defRPr sz="1700" kern="1200">
        <a:solidFill>
          <a:schemeClr val="tx1"/>
        </a:solidFill>
        <a:latin typeface="+mn-lt"/>
        <a:ea typeface="+mn-ea"/>
        <a:cs typeface="+mn-cs"/>
      </a:defRPr>
    </a:lvl7pPr>
    <a:lvl8pPr marL="3200400" algn="l" defTabSz="914400" rtl="0" eaLnBrk="1" latinLnBrk="0" hangingPunct="1">
      <a:defRPr sz="1700" kern="1200">
        <a:solidFill>
          <a:schemeClr val="tx1"/>
        </a:solidFill>
        <a:latin typeface="+mn-lt"/>
        <a:ea typeface="+mn-ea"/>
        <a:cs typeface="+mn-cs"/>
      </a:defRPr>
    </a:lvl8pPr>
    <a:lvl9pPr marL="3657600" algn="l" defTabSz="914400"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D4D4D"/>
    <a:srgbClr val="5F5F5F"/>
    <a:srgbClr val="4B4B4B"/>
    <a:srgbClr val="BCBCBC"/>
    <a:srgbClr val="1D1D1D"/>
    <a:srgbClr val="3B3B3B"/>
    <a:srgbClr val="242424"/>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716" autoAdjust="0"/>
    <p:restoredTop sz="87156" autoAdjust="0"/>
  </p:normalViewPr>
  <p:slideViewPr>
    <p:cSldViewPr>
      <p:cViewPr varScale="1">
        <p:scale>
          <a:sx n="94" d="100"/>
          <a:sy n="94" d="100"/>
        </p:scale>
        <p:origin x="-810" y="-96"/>
      </p:cViewPr>
      <p:guideLst>
        <p:guide orient="horz" pos="1701"/>
        <p:guide pos="2909"/>
      </p:guideLst>
    </p:cSldViewPr>
  </p:slideViewPr>
  <p:notesTextViewPr>
    <p:cViewPr>
      <p:scale>
        <a:sx n="125" d="100"/>
        <a:sy n="125" d="100"/>
      </p:scale>
      <p:origin x="0" y="0"/>
    </p:cViewPr>
  </p:notesTextViewPr>
  <p:sorterViewPr>
    <p:cViewPr>
      <p:scale>
        <a:sx n="125" d="100"/>
        <a:sy n="125" d="100"/>
      </p:scale>
      <p:origin x="0" y="0"/>
    </p:cViewPr>
  </p:sorterViewPr>
  <p:notesViewPr>
    <p:cSldViewPr>
      <p:cViewPr varScale="1">
        <p:scale>
          <a:sx n="54" d="100"/>
          <a:sy n="54" d="100"/>
        </p:scale>
        <p:origin x="-2670" y="-102"/>
      </p:cViewPr>
      <p:guideLst>
        <p:guide orient="horz" pos="3023"/>
        <p:guide pos="218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696C20-4F0E-47C7-907D-C9353A9ACF6E}" type="datetimeFigureOut">
              <a:rPr lang="en-US" smtClean="0"/>
            </a:fld>
            <a:endParaRPr lang="en-US" dirty="0"/>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CA8BF0-7CDD-4CAE-806B-DA0A1CC04FCF}"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标题 1"/>
          <p:cNvSpPr>
            <a:spLocks noGrp="1"/>
          </p:cNvSpPr>
          <p:nvPr>
            <p:ph type="title"/>
          </p:nvPr>
        </p:nvSpPr>
        <p:spPr>
          <a:xfrm>
            <a:off x="344779" y="202332"/>
            <a:ext cx="8229600" cy="569218"/>
          </a:xfrm>
          <a:prstGeom prst="rect">
            <a:avLst/>
          </a:prstGeom>
        </p:spPr>
        <p:txBody>
          <a:bodyPr lIns="91440" tIns="45721" rIns="91440" bIns="45721">
            <a:normAutofit/>
          </a:bodyPr>
          <a:lstStyle>
            <a:lvl1pPr algn="l">
              <a:defRPr sz="2400" b="1">
                <a:solidFill>
                  <a:srgbClr val="FFFFF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1" y="0"/>
            <a:ext cx="9135197" cy="5143500"/>
          </a:xfrm>
          <a:prstGeom prst="rect">
            <a:avLst/>
          </a:prstGeom>
        </p:spPr>
      </p:pic>
      <p:grpSp>
        <p:nvGrpSpPr>
          <p:cNvPr id="7" name="组合 6"/>
          <p:cNvGrpSpPr/>
          <p:nvPr userDrawn="1"/>
        </p:nvGrpSpPr>
        <p:grpSpPr>
          <a:xfrm>
            <a:off x="8424428" y="4711836"/>
            <a:ext cx="718624" cy="288032"/>
            <a:chOff x="8424428" y="4716750"/>
            <a:chExt cx="718624" cy="288032"/>
          </a:xfrm>
          <a:solidFill>
            <a:srgbClr val="BFBFBF"/>
          </a:solidFill>
        </p:grpSpPr>
        <p:sp>
          <p:nvSpPr>
            <p:cNvPr id="8" name="圆角矩形 7"/>
            <p:cNvSpPr/>
            <p:nvPr userDrawn="1"/>
          </p:nvSpPr>
          <p:spPr>
            <a:xfrm>
              <a:off x="8424428" y="4716750"/>
              <a:ext cx="468052" cy="288032"/>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矩形 8"/>
            <p:cNvSpPr/>
            <p:nvPr userDrawn="1"/>
          </p:nvSpPr>
          <p:spPr>
            <a:xfrm>
              <a:off x="8820472" y="4948014"/>
              <a:ext cx="322580" cy="56768"/>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 name="TextBox 9"/>
          <p:cNvSpPr txBox="1"/>
          <p:nvPr userDrawn="1"/>
        </p:nvSpPr>
        <p:spPr>
          <a:xfrm>
            <a:off x="8443240" y="4686575"/>
            <a:ext cx="436338"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fld id="{15E71900-10A2-4CC6-8A82-1659C4480C15}" type="slidenum">
              <a:rPr kumimoji="0" lang="zh-CN" altLang="en-US" sz="1600" b="0" i="0" u="none" strike="noStrike" kern="0" cap="none" spc="0" normalizeH="0" baseline="0" noProof="0" smtClean="0">
                <a:ln>
                  <a:noFill/>
                </a:ln>
                <a:solidFill>
                  <a:sysClr val="windowText" lastClr="000000">
                    <a:lumMod val="65000"/>
                    <a:lumOff val="35000"/>
                  </a:sysClr>
                </a:solidFill>
                <a:effectLst/>
                <a:uLnTx/>
                <a:uFillTx/>
              </a:rPr>
            </a:fld>
            <a:endParaRPr kumimoji="0" lang="zh-CN" altLang="en-US" sz="1600" b="0" i="0" u="none" strike="noStrike" kern="0" cap="none" spc="0" normalizeH="0" baseline="0" noProof="0" dirty="0">
              <a:ln>
                <a:noFill/>
              </a:ln>
              <a:solidFill>
                <a:sysClr val="windowText" lastClr="000000">
                  <a:lumMod val="65000"/>
                  <a:lumOff val="35000"/>
                </a:sysClr>
              </a:solidFill>
              <a:effectLst/>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3200" algn="l" defTabSz="914400" rtl="0" eaLnBrk="1" latinLnBrk="0" hangingPunct="1">
        <a:defRPr sz="1700" kern="1200">
          <a:solidFill>
            <a:schemeClr val="tx1"/>
          </a:solidFill>
          <a:latin typeface="+mn-lt"/>
          <a:ea typeface="+mn-ea"/>
          <a:cs typeface="+mn-cs"/>
        </a:defRPr>
      </a:lvl7pPr>
      <a:lvl8pPr marL="3200400" algn="l" defTabSz="914400" rtl="0" eaLnBrk="1" latinLnBrk="0" hangingPunct="1">
        <a:defRPr sz="1700" kern="1200">
          <a:solidFill>
            <a:schemeClr val="tx1"/>
          </a:solidFill>
          <a:latin typeface="+mn-lt"/>
          <a:ea typeface="+mn-ea"/>
          <a:cs typeface="+mn-cs"/>
        </a:defRPr>
      </a:lvl8pPr>
      <a:lvl9pPr marL="3657600" algn="l" defTabSz="9144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1" y="0"/>
            <a:ext cx="9135197" cy="51435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3200" algn="l" defTabSz="914400" rtl="0" eaLnBrk="1" latinLnBrk="0" hangingPunct="1">
        <a:defRPr sz="1700" kern="1200">
          <a:solidFill>
            <a:schemeClr val="tx1"/>
          </a:solidFill>
          <a:latin typeface="+mn-lt"/>
          <a:ea typeface="+mn-ea"/>
          <a:cs typeface="+mn-cs"/>
        </a:defRPr>
      </a:lvl7pPr>
      <a:lvl8pPr marL="3200400" algn="l" defTabSz="914400" rtl="0" eaLnBrk="1" latinLnBrk="0" hangingPunct="1">
        <a:defRPr sz="1700" kern="1200">
          <a:solidFill>
            <a:schemeClr val="tx1"/>
          </a:solidFill>
          <a:latin typeface="+mn-lt"/>
          <a:ea typeface="+mn-ea"/>
          <a:cs typeface="+mn-cs"/>
        </a:defRPr>
      </a:lvl8pPr>
      <a:lvl9pPr marL="3657600" algn="l" defTabSz="9144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notesSlide" Target="../notesSlides/notesSlide1.xml"/><Relationship Id="rId10" Type="http://schemas.openxmlformats.org/officeDocument/2006/relationships/slideLayout" Target="../slideLayouts/slideLayout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3.png"/><Relationship Id="rId2" Type="http://schemas.microsoft.com/office/2007/relationships/hdphoto" Target="../media/image12.wdp"/><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10.jpeg"/><Relationship Id="rId2" Type="http://schemas.openxmlformats.org/officeDocument/2006/relationships/tags" Target="../tags/tag8.xml"/><Relationship Id="rId18" Type="http://schemas.openxmlformats.org/officeDocument/2006/relationships/notesSlide" Target="../notesSlides/notesSlide7.xml"/><Relationship Id="rId17" Type="http://schemas.openxmlformats.org/officeDocument/2006/relationships/slideLayout" Target="../slideLayouts/slideLayout2.xml"/><Relationship Id="rId16" Type="http://schemas.openxmlformats.org/officeDocument/2006/relationships/image" Target="../media/image3.png"/><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23.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4" name="矩形 10"/>
          <p:cNvSpPr>
            <a:spLocks noChangeAspect="1"/>
          </p:cNvSpPr>
          <p:nvPr/>
        </p:nvSpPr>
        <p:spPr>
          <a:xfrm>
            <a:off x="5508104" y="1111468"/>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ysClr val="window" lastClr="FFFFFF">
              <a:lumMod val="85000"/>
            </a:sysClr>
          </a:solidFill>
          <a:ln w="25400" cap="flat" cmpd="sng" algn="ctr">
            <a:noFill/>
            <a:prstDash val="solid"/>
          </a:ln>
          <a:effectLst>
            <a:innerShdw blurRad="152400" dist="50800" dir="18900000">
              <a:prstClr val="black">
                <a:alpha val="40000"/>
              </a:prstClr>
            </a:inn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5" name="矩形 10"/>
          <p:cNvSpPr>
            <a:spLocks noChangeAspect="1"/>
          </p:cNvSpPr>
          <p:nvPr/>
        </p:nvSpPr>
        <p:spPr>
          <a:xfrm>
            <a:off x="5750399" y="1111989"/>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6" name="矩形 10"/>
          <p:cNvSpPr/>
          <p:nvPr/>
        </p:nvSpPr>
        <p:spPr>
          <a:xfrm>
            <a:off x="5953919" y="1333345"/>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tx1">
                  <a:lumMod val="75000"/>
                </a:schemeClr>
              </a:gs>
              <a:gs pos="100000">
                <a:schemeClr val="bg1"/>
              </a:gs>
              <a:gs pos="0">
                <a:schemeClr val="tx1"/>
              </a:gs>
            </a:gsLst>
            <a:lin ang="18900000" scaled="0"/>
            <a:tileRect/>
          </a:gradFill>
          <a:ln w="15875" cap="flat" cmpd="sng" algn="ctr">
            <a:gradFill>
              <a:gsLst>
                <a:gs pos="50000">
                  <a:schemeClr val="tx1">
                    <a:lumMod val="75000"/>
                  </a:schemeClr>
                </a:gs>
                <a:gs pos="100000">
                  <a:schemeClr val="bg1"/>
                </a:gs>
                <a:gs pos="0">
                  <a:schemeClr val="tx1"/>
                </a:gs>
              </a:gsLst>
              <a:lin ang="8100000" scaled="0"/>
            </a:gradFill>
            <a:prstDash val="solid"/>
          </a:ln>
          <a:effectLst>
            <a:innerShdw blurRad="266700" dist="203200" dir="18900000">
              <a:prstClr val="black">
                <a:alpha val="2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4800" kern="0" dirty="0">
                <a:solidFill>
                  <a:prstClr val="white"/>
                </a:solidFill>
                <a:latin typeface="Impact" panose="020B0806030902050204" pitchFamily="34" charset="0"/>
                <a:ea typeface="微软雅黑" panose="020B0503020204020204" pitchFamily="34" charset="-122"/>
              </a:rPr>
              <a:t>0</a:t>
            </a:r>
            <a:endParaRPr kumimoji="0" lang="zh-CN" altLang="en-US" sz="40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97" name="矩形 10"/>
          <p:cNvSpPr>
            <a:spLocks noChangeAspect="1"/>
          </p:cNvSpPr>
          <p:nvPr/>
        </p:nvSpPr>
        <p:spPr>
          <a:xfrm>
            <a:off x="4358069" y="875587"/>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ysClr val="window" lastClr="FFFFFF">
              <a:lumMod val="85000"/>
            </a:sysClr>
          </a:solidFill>
          <a:ln w="25400" cap="flat" cmpd="sng" algn="ctr">
            <a:noFill/>
            <a:prstDash val="solid"/>
          </a:ln>
          <a:effectLst>
            <a:innerShdw blurRad="152400" dist="50800" dir="18900000">
              <a:prstClr val="black">
                <a:alpha val="40000"/>
              </a:prstClr>
            </a:inn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8" name="矩形 10"/>
          <p:cNvSpPr>
            <a:spLocks noChangeAspect="1"/>
          </p:cNvSpPr>
          <p:nvPr/>
        </p:nvSpPr>
        <p:spPr>
          <a:xfrm>
            <a:off x="4600364" y="876108"/>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9" name="矩形 10"/>
          <p:cNvSpPr/>
          <p:nvPr/>
        </p:nvSpPr>
        <p:spPr>
          <a:xfrm>
            <a:off x="4803884" y="1097464"/>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tx1">
                  <a:lumMod val="75000"/>
                </a:schemeClr>
              </a:gs>
              <a:gs pos="100000">
                <a:schemeClr val="bg1"/>
              </a:gs>
              <a:gs pos="0">
                <a:schemeClr val="tx1"/>
              </a:gs>
            </a:gsLst>
            <a:lin ang="18900000" scaled="0"/>
            <a:tileRect/>
          </a:gradFill>
          <a:ln w="15875" cap="flat" cmpd="sng" algn="ctr">
            <a:gradFill>
              <a:gsLst>
                <a:gs pos="50000">
                  <a:schemeClr val="tx1">
                    <a:lumMod val="75000"/>
                  </a:schemeClr>
                </a:gs>
                <a:gs pos="100000">
                  <a:schemeClr val="bg1"/>
                </a:gs>
                <a:gs pos="0">
                  <a:schemeClr val="tx1"/>
                </a:gs>
              </a:gsLst>
              <a:lin ang="8100000" scaled="0"/>
            </a:gradFill>
            <a:prstDash val="solid"/>
          </a:ln>
          <a:effectLst>
            <a:innerShdw blurRad="266700" dist="203200" dir="18900000">
              <a:prstClr val="black">
                <a:alpha val="2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4800" kern="0" dirty="0">
                <a:solidFill>
                  <a:prstClr val="white"/>
                </a:solidFill>
                <a:latin typeface="Impact" panose="020B0806030902050204" pitchFamily="34" charset="0"/>
                <a:ea typeface="微软雅黑" panose="020B0503020204020204" pitchFamily="34" charset="-122"/>
              </a:rPr>
              <a:t>2</a:t>
            </a:r>
            <a:endParaRPr kumimoji="0" lang="zh-CN" altLang="en-US" sz="40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100" name="矩形 10"/>
          <p:cNvSpPr>
            <a:spLocks noChangeAspect="1"/>
          </p:cNvSpPr>
          <p:nvPr/>
        </p:nvSpPr>
        <p:spPr>
          <a:xfrm>
            <a:off x="3208033" y="1111468"/>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ysClr val="window" lastClr="FFFFFF">
              <a:lumMod val="85000"/>
            </a:sysClr>
          </a:solidFill>
          <a:ln w="25400" cap="flat" cmpd="sng" algn="ctr">
            <a:noFill/>
            <a:prstDash val="solid"/>
          </a:ln>
          <a:effectLst>
            <a:innerShdw blurRad="152400" dist="50800" dir="18900000">
              <a:prstClr val="black">
                <a:alpha val="40000"/>
              </a:prstClr>
            </a:inn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01" name="矩形 10"/>
          <p:cNvSpPr>
            <a:spLocks noChangeAspect="1"/>
          </p:cNvSpPr>
          <p:nvPr/>
        </p:nvSpPr>
        <p:spPr>
          <a:xfrm>
            <a:off x="3450328" y="1111989"/>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2" name="矩形 10"/>
          <p:cNvSpPr/>
          <p:nvPr/>
        </p:nvSpPr>
        <p:spPr>
          <a:xfrm>
            <a:off x="3653848" y="1333345"/>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tx1">
                  <a:lumMod val="75000"/>
                </a:schemeClr>
              </a:gs>
              <a:gs pos="100000">
                <a:schemeClr val="bg1"/>
              </a:gs>
              <a:gs pos="0">
                <a:schemeClr val="tx1"/>
              </a:gs>
            </a:gsLst>
            <a:lin ang="18900000" scaled="0"/>
            <a:tileRect/>
          </a:gradFill>
          <a:ln w="15875" cap="flat" cmpd="sng" algn="ctr">
            <a:gradFill>
              <a:gsLst>
                <a:gs pos="50000">
                  <a:schemeClr val="tx1">
                    <a:lumMod val="75000"/>
                  </a:schemeClr>
                </a:gs>
                <a:gs pos="100000">
                  <a:schemeClr val="bg1"/>
                </a:gs>
                <a:gs pos="0">
                  <a:schemeClr val="tx1"/>
                </a:gs>
              </a:gsLst>
              <a:lin ang="8100000" scaled="0"/>
            </a:gradFill>
            <a:prstDash val="solid"/>
          </a:ln>
          <a:effectLst>
            <a:innerShdw blurRad="266700" dist="203200" dir="18900000">
              <a:prstClr val="black">
                <a:alpha val="2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a:t>
            </a:r>
            <a:endParaRPr kumimoji="0" lang="zh-CN" altLang="en-US" sz="40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111" name="矩形 10"/>
          <p:cNvSpPr>
            <a:spLocks noChangeAspect="1"/>
          </p:cNvSpPr>
          <p:nvPr/>
        </p:nvSpPr>
        <p:spPr>
          <a:xfrm>
            <a:off x="2057997" y="875587"/>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ysClr val="window" lastClr="FFFFFF">
              <a:lumMod val="85000"/>
            </a:sysClr>
          </a:solidFill>
          <a:ln w="25400" cap="flat" cmpd="sng" algn="ctr">
            <a:noFill/>
            <a:prstDash val="solid"/>
          </a:ln>
          <a:effectLst>
            <a:innerShdw blurRad="152400" dist="50800" dir="18900000">
              <a:prstClr val="black">
                <a:alpha val="40000"/>
              </a:prstClr>
            </a:inn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12" name="矩形 10"/>
          <p:cNvSpPr>
            <a:spLocks noChangeAspect="1"/>
          </p:cNvSpPr>
          <p:nvPr/>
        </p:nvSpPr>
        <p:spPr>
          <a:xfrm>
            <a:off x="2300292" y="876108"/>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3" name="矩形 10"/>
          <p:cNvSpPr/>
          <p:nvPr/>
        </p:nvSpPr>
        <p:spPr>
          <a:xfrm>
            <a:off x="2503812" y="1097464"/>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tx1">
                  <a:lumMod val="75000"/>
                </a:schemeClr>
              </a:gs>
              <a:gs pos="100000">
                <a:schemeClr val="bg1"/>
              </a:gs>
              <a:gs pos="0">
                <a:schemeClr val="tx1"/>
              </a:gs>
            </a:gsLst>
            <a:lin ang="18900000" scaled="0"/>
            <a:tileRect/>
          </a:gradFill>
          <a:ln w="15875" cap="flat" cmpd="sng" algn="ctr">
            <a:gradFill>
              <a:gsLst>
                <a:gs pos="50000">
                  <a:schemeClr val="tx1">
                    <a:lumMod val="75000"/>
                  </a:schemeClr>
                </a:gs>
                <a:gs pos="100000">
                  <a:schemeClr val="bg1"/>
                </a:gs>
                <a:gs pos="0">
                  <a:schemeClr val="tx1"/>
                </a:gs>
              </a:gsLst>
              <a:lin ang="8100000" scaled="0"/>
            </a:gradFill>
            <a:prstDash val="solid"/>
          </a:ln>
          <a:effectLst>
            <a:innerShdw blurRad="266700" dist="203200" dir="18900000">
              <a:prstClr val="black">
                <a:alpha val="2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2</a:t>
            </a:r>
            <a:endParaRPr kumimoji="0" lang="zh-CN" altLang="en-US" sz="40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114" name="MH_Other_4"/>
          <p:cNvSpPr/>
          <p:nvPr>
            <p:custDataLst>
              <p:tags r:id="rId2"/>
            </p:custDataLst>
          </p:nvPr>
        </p:nvSpPr>
        <p:spPr>
          <a:xfrm>
            <a:off x="4082287" y="819461"/>
            <a:ext cx="221402" cy="221402"/>
          </a:xfrm>
          <a:prstGeom prst="roundRect">
            <a:avLst/>
          </a:prstGeom>
          <a:solidFill>
            <a:schemeClr val="tx1"/>
          </a:solidFill>
          <a:ln w="15875" cap="flat" cmpd="sng" algn="ctr">
            <a:noFill/>
            <a:prstDash val="solid"/>
          </a:ln>
          <a:effectLst>
            <a:outerShdw blurRad="50800" dist="25400" dir="8100000" algn="tr" rotWithShape="0">
              <a:prstClr val="black">
                <a:alpha val="40000"/>
              </a:prstClr>
            </a:outerShdw>
          </a:effectLst>
        </p:spPr>
        <p:txBody>
          <a:bodyPr lIns="101522" tIns="50759" rIns="101522" bIns="50759"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mn-lt"/>
            </a:endParaRPr>
          </a:p>
        </p:txBody>
      </p:sp>
      <p:sp>
        <p:nvSpPr>
          <p:cNvPr id="115" name="MH_Other_4"/>
          <p:cNvSpPr/>
          <p:nvPr>
            <p:custDataLst>
              <p:tags r:id="rId3"/>
            </p:custDataLst>
          </p:nvPr>
        </p:nvSpPr>
        <p:spPr>
          <a:xfrm>
            <a:off x="5343570" y="2256229"/>
            <a:ext cx="271937" cy="271937"/>
          </a:xfrm>
          <a:prstGeom prst="roundRect">
            <a:avLst/>
          </a:prstGeom>
          <a:solidFill>
            <a:schemeClr val="bg1"/>
          </a:solidFill>
          <a:ln w="15875" cap="flat" cmpd="sng" algn="ctr">
            <a:noFill/>
            <a:prstDash val="solid"/>
          </a:ln>
          <a:effectLst>
            <a:outerShdw blurRad="50800" dist="25400" dir="8100000" algn="tr" rotWithShape="0">
              <a:prstClr val="black">
                <a:alpha val="40000"/>
              </a:prstClr>
            </a:outerShdw>
          </a:effectLst>
        </p:spPr>
        <p:txBody>
          <a:bodyPr lIns="101522" tIns="50759" rIns="101522" bIns="50759"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mn-lt"/>
            </a:endParaRPr>
          </a:p>
        </p:txBody>
      </p:sp>
      <p:sp>
        <p:nvSpPr>
          <p:cNvPr id="116" name="圆角矩形 115"/>
          <p:cNvSpPr/>
          <p:nvPr/>
        </p:nvSpPr>
        <p:spPr>
          <a:xfrm>
            <a:off x="1583704" y="1849916"/>
            <a:ext cx="324000" cy="324000"/>
          </a:xfrm>
          <a:prstGeom prst="round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95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7" name="MH_Other_4"/>
          <p:cNvSpPr/>
          <p:nvPr>
            <p:custDataLst>
              <p:tags r:id="rId4"/>
            </p:custDataLst>
          </p:nvPr>
        </p:nvSpPr>
        <p:spPr>
          <a:xfrm>
            <a:off x="7117243" y="1905571"/>
            <a:ext cx="153681" cy="153681"/>
          </a:xfrm>
          <a:prstGeom prst="roundRect">
            <a:avLst/>
          </a:prstGeom>
          <a:solidFill>
            <a:schemeClr val="tx1"/>
          </a:solidFill>
          <a:ln w="15875" cap="flat" cmpd="sng" algn="ctr">
            <a:noFill/>
            <a:prstDash val="solid"/>
          </a:ln>
          <a:effectLst>
            <a:outerShdw blurRad="50800" dist="25400" dir="8100000" algn="tr" rotWithShape="0">
              <a:prstClr val="black">
                <a:alpha val="40000"/>
              </a:prstClr>
            </a:outerShdw>
          </a:effectLst>
        </p:spPr>
        <p:txBody>
          <a:bodyPr lIns="101522" tIns="50759" rIns="101522" bIns="50759"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mn-lt"/>
            </a:endParaRPr>
          </a:p>
        </p:txBody>
      </p:sp>
      <p:sp>
        <p:nvSpPr>
          <p:cNvPr id="118" name="MH_Other_4"/>
          <p:cNvSpPr/>
          <p:nvPr>
            <p:custDataLst>
              <p:tags r:id="rId5"/>
            </p:custDataLst>
          </p:nvPr>
        </p:nvSpPr>
        <p:spPr>
          <a:xfrm>
            <a:off x="5702796" y="771550"/>
            <a:ext cx="208074" cy="208074"/>
          </a:xfrm>
          <a:prstGeom prst="round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95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mn-lt"/>
            </a:endParaRPr>
          </a:p>
        </p:txBody>
      </p:sp>
      <p:sp>
        <p:nvSpPr>
          <p:cNvPr id="119" name="MH_Other_4"/>
          <p:cNvSpPr/>
          <p:nvPr>
            <p:custDataLst>
              <p:tags r:id="rId6"/>
            </p:custDataLst>
          </p:nvPr>
        </p:nvSpPr>
        <p:spPr>
          <a:xfrm>
            <a:off x="1259631" y="1333344"/>
            <a:ext cx="180000" cy="180000"/>
          </a:xfrm>
          <a:prstGeom prst="roundRect">
            <a:avLst/>
          </a:prstGeom>
          <a:solidFill>
            <a:schemeClr val="bg1"/>
          </a:solidFill>
          <a:ln w="15875" cap="flat" cmpd="sng" algn="ctr">
            <a:noFill/>
            <a:prstDash val="solid"/>
          </a:ln>
          <a:effectLst>
            <a:outerShdw blurRad="50800" dist="25400" dir="8100000" algn="tr" rotWithShape="0">
              <a:prstClr val="black">
                <a:alpha val="40000"/>
              </a:prstClr>
            </a:outerShdw>
          </a:effectLst>
        </p:spPr>
        <p:txBody>
          <a:bodyPr lIns="101522" tIns="50759" rIns="101522" bIns="50759"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mn-lt"/>
            </a:endParaRPr>
          </a:p>
        </p:txBody>
      </p:sp>
      <p:sp>
        <p:nvSpPr>
          <p:cNvPr id="120" name="圆角矩形 119"/>
          <p:cNvSpPr/>
          <p:nvPr/>
        </p:nvSpPr>
        <p:spPr>
          <a:xfrm>
            <a:off x="7204658" y="1286127"/>
            <a:ext cx="247478" cy="247478"/>
          </a:xfrm>
          <a:prstGeom prst="round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95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1" name="MH_Other_4"/>
          <p:cNvSpPr/>
          <p:nvPr>
            <p:custDataLst>
              <p:tags r:id="rId7"/>
            </p:custDataLst>
          </p:nvPr>
        </p:nvSpPr>
        <p:spPr>
          <a:xfrm>
            <a:off x="3062670" y="2256229"/>
            <a:ext cx="153681" cy="153681"/>
          </a:xfrm>
          <a:prstGeom prst="roundRect">
            <a:avLst/>
          </a:prstGeom>
          <a:solidFill>
            <a:schemeClr val="tx1"/>
          </a:solidFill>
          <a:ln w="15875" cap="flat" cmpd="sng" algn="ctr">
            <a:noFill/>
            <a:prstDash val="solid"/>
          </a:ln>
          <a:effectLst>
            <a:outerShdw blurRad="50800" dist="25400" dir="8100000" algn="tr" rotWithShape="0">
              <a:prstClr val="black">
                <a:alpha val="40000"/>
              </a:prstClr>
            </a:outerShdw>
          </a:effectLst>
        </p:spPr>
        <p:txBody>
          <a:bodyPr lIns="101522" tIns="50759" rIns="101522" bIns="50759"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mn-lt"/>
            </a:endParaRPr>
          </a:p>
        </p:txBody>
      </p:sp>
      <p:sp>
        <p:nvSpPr>
          <p:cNvPr id="122" name="MH_Other_4"/>
          <p:cNvSpPr/>
          <p:nvPr>
            <p:custDataLst>
              <p:tags r:id="rId8"/>
            </p:custDataLst>
          </p:nvPr>
        </p:nvSpPr>
        <p:spPr>
          <a:xfrm>
            <a:off x="7821387" y="1020942"/>
            <a:ext cx="153043" cy="153043"/>
          </a:xfrm>
          <a:prstGeom prst="roundRect">
            <a:avLst/>
          </a:prstGeom>
          <a:solidFill>
            <a:schemeClr val="bg1"/>
          </a:solidFill>
          <a:ln w="15875" cap="flat" cmpd="sng" algn="ctr">
            <a:noFill/>
            <a:prstDash val="solid"/>
          </a:ln>
          <a:effectLst>
            <a:outerShdw blurRad="50800" dist="25400" dir="8100000" algn="tr" rotWithShape="0">
              <a:prstClr val="black">
                <a:alpha val="40000"/>
              </a:prstClr>
            </a:outerShdw>
          </a:effectLst>
        </p:spPr>
        <p:txBody>
          <a:bodyPr lIns="101522" tIns="50759" rIns="101522" bIns="50759"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mn-lt"/>
            </a:endParaRPr>
          </a:p>
        </p:txBody>
      </p:sp>
      <p:sp>
        <p:nvSpPr>
          <p:cNvPr id="130" name="右箭头 129"/>
          <p:cNvSpPr/>
          <p:nvPr/>
        </p:nvSpPr>
        <p:spPr>
          <a:xfrm>
            <a:off x="-385122" y="2255974"/>
            <a:ext cx="11449272" cy="3240360"/>
          </a:xfrm>
          <a:prstGeom prst="rightArrow">
            <a:avLst/>
          </a:prstGeom>
          <a:solidFill>
            <a:schemeClr val="bg1"/>
          </a:solidFill>
          <a:ln w="25400" cap="flat"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Franklin Gothic Book" panose="020B0503020102020204"/>
              <a:ea typeface="黑体" panose="02010609060101010101" charset="-122"/>
              <a:cs typeface="+mn-cs"/>
            </a:endParaRPr>
          </a:p>
        </p:txBody>
      </p:sp>
      <p:sp>
        <p:nvSpPr>
          <p:cNvPr id="131" name="TextBox 130"/>
          <p:cNvSpPr txBox="1"/>
          <p:nvPr/>
        </p:nvSpPr>
        <p:spPr>
          <a:xfrm>
            <a:off x="2616741" y="3199978"/>
            <a:ext cx="3630930" cy="119888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sz="1800" b="1">
                <a:solidFill>
                  <a:srgbClr val="FFFFFF"/>
                </a:solidFill>
                <a:latin typeface="Arial" panose="020B0604020202020204" pitchFamily="34" charset="0"/>
                <a:ea typeface="宋体" panose="02010600030101010101" pitchFamily="2" charset="-122"/>
                <a:sym typeface="+mn-ea"/>
              </a:rPr>
              <a:t>渝北区财政局关于行政事业单位</a:t>
            </a:r>
            <a:br>
              <a:rPr sz="1800" b="1">
                <a:solidFill>
                  <a:srgbClr val="FFFFFF"/>
                </a:solidFill>
                <a:latin typeface="Arial" panose="020B0604020202020204" pitchFamily="34" charset="0"/>
                <a:ea typeface="宋体" panose="02010600030101010101" pitchFamily="2" charset="-122"/>
                <a:sym typeface="+mn-ea"/>
              </a:rPr>
            </a:br>
            <a:r>
              <a:rPr sz="1800" b="1" smtClean="0">
                <a:solidFill>
                  <a:srgbClr val="FFFFFF"/>
                </a:solidFill>
                <a:latin typeface="Arial" panose="020B0604020202020204" pitchFamily="34" charset="0"/>
                <a:ea typeface="宋体" panose="02010600030101010101" pitchFamily="2" charset="-122"/>
                <a:sym typeface="+mn-ea"/>
              </a:rPr>
              <a:t>内部控制建设实施情况的汇报</a:t>
            </a:r>
            <a:endParaRPr lang="zh-CN" altLang="en-US" sz="3600" b="1" dirty="0">
              <a:solidFill>
                <a:schemeClr val="bg1"/>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133" name="直接连接符 132"/>
          <p:cNvCxnSpPr/>
          <p:nvPr/>
        </p:nvCxnSpPr>
        <p:spPr>
          <a:xfrm>
            <a:off x="2409153" y="3251030"/>
            <a:ext cx="4345626" cy="0"/>
          </a:xfrm>
          <a:prstGeom prst="line">
            <a:avLst/>
          </a:prstGeom>
          <a:noFill/>
          <a:ln w="6350" cap="flat" cmpd="sng" algn="ctr">
            <a:solidFill>
              <a:sysClr val="window" lastClr="FFFFFF"/>
            </a:solidFill>
            <a:prstDash val="solid"/>
          </a:ln>
          <a:effectLst/>
        </p:spPr>
      </p:cxnSp>
      <p:cxnSp>
        <p:nvCxnSpPr>
          <p:cNvPr id="134" name="直接连接符 133"/>
          <p:cNvCxnSpPr/>
          <p:nvPr/>
        </p:nvCxnSpPr>
        <p:spPr>
          <a:xfrm>
            <a:off x="2409153" y="3798720"/>
            <a:ext cx="4345626" cy="0"/>
          </a:xfrm>
          <a:prstGeom prst="line">
            <a:avLst/>
          </a:prstGeom>
          <a:noFill/>
          <a:ln w="6350" cap="flat" cmpd="sng" algn="ctr">
            <a:solidFill>
              <a:sysClr val="window" lastClr="FFFFFF"/>
            </a:solidFill>
            <a:prstDash val="solid"/>
          </a:ln>
          <a:effectLst/>
        </p:spPr>
      </p:cxnSp>
      <p:pic>
        <p:nvPicPr>
          <p:cNvPr id="3" name="图片 2" descr="渝北内控"/>
          <p:cNvPicPr>
            <a:picLocks noChangeAspect="1"/>
          </p:cNvPicPr>
          <p:nvPr/>
        </p:nvPicPr>
        <p:blipFill>
          <a:blip r:embed="rId9"/>
          <a:stretch>
            <a:fillRect/>
          </a:stretch>
        </p:blipFill>
        <p:spPr>
          <a:xfrm>
            <a:off x="7002780" y="38735"/>
            <a:ext cx="2105025" cy="503555"/>
          </a:xfrm>
          <a:prstGeom prst="rect">
            <a:avLst/>
          </a:prstGeom>
        </p:spPr>
      </p:pic>
      <p:sp>
        <p:nvSpPr>
          <p:cNvPr id="2" name="文本框 1"/>
          <p:cNvSpPr txBox="1"/>
          <p:nvPr/>
        </p:nvSpPr>
        <p:spPr>
          <a:xfrm>
            <a:off x="1611630" y="4867910"/>
            <a:ext cx="5920740" cy="24511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500" fill="hold"/>
                                        <p:tgtEl>
                                          <p:spTgt spid="111"/>
                                        </p:tgtEl>
                                        <p:attrNameLst>
                                          <p:attrName>ppt_x</p:attrName>
                                        </p:attrNameLst>
                                      </p:cBhvr>
                                      <p:tavLst>
                                        <p:tav tm="0">
                                          <p:val>
                                            <p:strVal val="1+#ppt_w/2"/>
                                          </p:val>
                                        </p:tav>
                                        <p:tav tm="100000">
                                          <p:val>
                                            <p:strVal val="#ppt_x"/>
                                          </p:val>
                                        </p:tav>
                                      </p:tavLst>
                                    </p:anim>
                                    <p:anim calcmode="lin" valueType="num">
                                      <p:cBhvr additive="base">
                                        <p:cTn id="8" dur="1500" fill="hold"/>
                                        <p:tgtEl>
                                          <p:spTgt spid="11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5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1500" fill="hold"/>
                                        <p:tgtEl>
                                          <p:spTgt spid="112"/>
                                        </p:tgtEl>
                                        <p:attrNameLst>
                                          <p:attrName>ppt_x</p:attrName>
                                        </p:attrNameLst>
                                      </p:cBhvr>
                                      <p:tavLst>
                                        <p:tav tm="0">
                                          <p:val>
                                            <p:strVal val="1+#ppt_w/2"/>
                                          </p:val>
                                        </p:tav>
                                        <p:tav tm="100000">
                                          <p:val>
                                            <p:strVal val="#ppt_x"/>
                                          </p:val>
                                        </p:tav>
                                      </p:tavLst>
                                    </p:anim>
                                    <p:anim calcmode="lin" valueType="num">
                                      <p:cBhvr additive="base">
                                        <p:cTn id="12" dur="1500" fill="hold"/>
                                        <p:tgtEl>
                                          <p:spTgt spid="112"/>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113"/>
                                        </p:tgtEl>
                                        <p:attrNameLst>
                                          <p:attrName>style.visibility</p:attrName>
                                        </p:attrNameLst>
                                      </p:cBhvr>
                                      <p:to>
                                        <p:strVal val="visible"/>
                                      </p:to>
                                    </p:set>
                                    <p:anim calcmode="lin" valueType="num">
                                      <p:cBhvr additive="base">
                                        <p:cTn id="15" dur="1500" fill="hold"/>
                                        <p:tgtEl>
                                          <p:spTgt spid="113"/>
                                        </p:tgtEl>
                                        <p:attrNameLst>
                                          <p:attrName>ppt_x</p:attrName>
                                        </p:attrNameLst>
                                      </p:cBhvr>
                                      <p:tavLst>
                                        <p:tav tm="0">
                                          <p:val>
                                            <p:strVal val="1+#ppt_w/2"/>
                                          </p:val>
                                        </p:tav>
                                        <p:tav tm="100000">
                                          <p:val>
                                            <p:strVal val="#ppt_x"/>
                                          </p:val>
                                        </p:tav>
                                      </p:tavLst>
                                    </p:anim>
                                    <p:anim calcmode="lin" valueType="num">
                                      <p:cBhvr additive="base">
                                        <p:cTn id="16" dur="1500" fill="hold"/>
                                        <p:tgtEl>
                                          <p:spTgt spid="113"/>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75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1500" fill="hold"/>
                                        <p:tgtEl>
                                          <p:spTgt spid="100"/>
                                        </p:tgtEl>
                                        <p:attrNameLst>
                                          <p:attrName>ppt_x</p:attrName>
                                        </p:attrNameLst>
                                      </p:cBhvr>
                                      <p:tavLst>
                                        <p:tav tm="0">
                                          <p:val>
                                            <p:strVal val="0-#ppt_w/2"/>
                                          </p:val>
                                        </p:tav>
                                        <p:tav tm="100000">
                                          <p:val>
                                            <p:strVal val="#ppt_x"/>
                                          </p:val>
                                        </p:tav>
                                      </p:tavLst>
                                    </p:anim>
                                    <p:anim calcmode="lin" valueType="num">
                                      <p:cBhvr additive="base">
                                        <p:cTn id="20" dur="1500" fill="hold"/>
                                        <p:tgtEl>
                                          <p:spTgt spid="10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0"/>
                                  </p:stCondLst>
                                  <p:childTnLst>
                                    <p:set>
                                      <p:cBhvr>
                                        <p:cTn id="22" dur="1" fill="hold">
                                          <p:stCondLst>
                                            <p:cond delay="0"/>
                                          </p:stCondLst>
                                        </p:cTn>
                                        <p:tgtEl>
                                          <p:spTgt spid="101"/>
                                        </p:tgtEl>
                                        <p:attrNameLst>
                                          <p:attrName>style.visibility</p:attrName>
                                        </p:attrNameLst>
                                      </p:cBhvr>
                                      <p:to>
                                        <p:strVal val="visible"/>
                                      </p:to>
                                    </p:set>
                                    <p:anim calcmode="lin" valueType="num">
                                      <p:cBhvr additive="base">
                                        <p:cTn id="23" dur="1500" fill="hold"/>
                                        <p:tgtEl>
                                          <p:spTgt spid="101"/>
                                        </p:tgtEl>
                                        <p:attrNameLst>
                                          <p:attrName>ppt_x</p:attrName>
                                        </p:attrNameLst>
                                      </p:cBhvr>
                                      <p:tavLst>
                                        <p:tav tm="0">
                                          <p:val>
                                            <p:strVal val="0-#ppt_w/2"/>
                                          </p:val>
                                        </p:tav>
                                        <p:tav tm="100000">
                                          <p:val>
                                            <p:strVal val="#ppt_x"/>
                                          </p:val>
                                        </p:tav>
                                      </p:tavLst>
                                    </p:anim>
                                    <p:anim calcmode="lin" valueType="num">
                                      <p:cBhvr additive="base">
                                        <p:cTn id="24" dur="1500" fill="hold"/>
                                        <p:tgtEl>
                                          <p:spTgt spid="10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125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1500" fill="hold"/>
                                        <p:tgtEl>
                                          <p:spTgt spid="102"/>
                                        </p:tgtEl>
                                        <p:attrNameLst>
                                          <p:attrName>ppt_x</p:attrName>
                                        </p:attrNameLst>
                                      </p:cBhvr>
                                      <p:tavLst>
                                        <p:tav tm="0">
                                          <p:val>
                                            <p:strVal val="0-#ppt_w/2"/>
                                          </p:val>
                                        </p:tav>
                                        <p:tav tm="100000">
                                          <p:val>
                                            <p:strVal val="#ppt_x"/>
                                          </p:val>
                                        </p:tav>
                                      </p:tavLst>
                                    </p:anim>
                                    <p:anim calcmode="lin" valueType="num">
                                      <p:cBhvr additive="base">
                                        <p:cTn id="28" dur="1500" fill="hold"/>
                                        <p:tgtEl>
                                          <p:spTgt spid="102"/>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150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1500" fill="hold"/>
                                        <p:tgtEl>
                                          <p:spTgt spid="97"/>
                                        </p:tgtEl>
                                        <p:attrNameLst>
                                          <p:attrName>ppt_x</p:attrName>
                                        </p:attrNameLst>
                                      </p:cBhvr>
                                      <p:tavLst>
                                        <p:tav tm="0">
                                          <p:val>
                                            <p:strVal val="1+#ppt_w/2"/>
                                          </p:val>
                                        </p:tav>
                                        <p:tav tm="100000">
                                          <p:val>
                                            <p:strVal val="#ppt_x"/>
                                          </p:val>
                                        </p:tav>
                                      </p:tavLst>
                                    </p:anim>
                                    <p:anim calcmode="lin" valueType="num">
                                      <p:cBhvr additive="base">
                                        <p:cTn id="32" dur="1500" fill="hold"/>
                                        <p:tgtEl>
                                          <p:spTgt spid="9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1750"/>
                                  </p:stCondLst>
                                  <p:childTnLst>
                                    <p:set>
                                      <p:cBhvr>
                                        <p:cTn id="34" dur="1" fill="hold">
                                          <p:stCondLst>
                                            <p:cond delay="0"/>
                                          </p:stCondLst>
                                        </p:cTn>
                                        <p:tgtEl>
                                          <p:spTgt spid="98"/>
                                        </p:tgtEl>
                                        <p:attrNameLst>
                                          <p:attrName>style.visibility</p:attrName>
                                        </p:attrNameLst>
                                      </p:cBhvr>
                                      <p:to>
                                        <p:strVal val="visible"/>
                                      </p:to>
                                    </p:set>
                                    <p:anim calcmode="lin" valueType="num">
                                      <p:cBhvr additive="base">
                                        <p:cTn id="35" dur="1500" fill="hold"/>
                                        <p:tgtEl>
                                          <p:spTgt spid="98"/>
                                        </p:tgtEl>
                                        <p:attrNameLst>
                                          <p:attrName>ppt_x</p:attrName>
                                        </p:attrNameLst>
                                      </p:cBhvr>
                                      <p:tavLst>
                                        <p:tav tm="0">
                                          <p:val>
                                            <p:strVal val="1+#ppt_w/2"/>
                                          </p:val>
                                        </p:tav>
                                        <p:tav tm="100000">
                                          <p:val>
                                            <p:strVal val="#ppt_x"/>
                                          </p:val>
                                        </p:tav>
                                      </p:tavLst>
                                    </p:anim>
                                    <p:anim calcmode="lin" valueType="num">
                                      <p:cBhvr additive="base">
                                        <p:cTn id="36" dur="1500" fill="hold"/>
                                        <p:tgtEl>
                                          <p:spTgt spid="9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2000"/>
                                  </p:stCondLst>
                                  <p:childTnLst>
                                    <p:set>
                                      <p:cBhvr>
                                        <p:cTn id="38" dur="1" fill="hold">
                                          <p:stCondLst>
                                            <p:cond delay="0"/>
                                          </p:stCondLst>
                                        </p:cTn>
                                        <p:tgtEl>
                                          <p:spTgt spid="99"/>
                                        </p:tgtEl>
                                        <p:attrNameLst>
                                          <p:attrName>style.visibility</p:attrName>
                                        </p:attrNameLst>
                                      </p:cBhvr>
                                      <p:to>
                                        <p:strVal val="visible"/>
                                      </p:to>
                                    </p:set>
                                    <p:anim calcmode="lin" valueType="num">
                                      <p:cBhvr additive="base">
                                        <p:cTn id="39" dur="1500" fill="hold"/>
                                        <p:tgtEl>
                                          <p:spTgt spid="99"/>
                                        </p:tgtEl>
                                        <p:attrNameLst>
                                          <p:attrName>ppt_x</p:attrName>
                                        </p:attrNameLst>
                                      </p:cBhvr>
                                      <p:tavLst>
                                        <p:tav tm="0">
                                          <p:val>
                                            <p:strVal val="1+#ppt_w/2"/>
                                          </p:val>
                                        </p:tav>
                                        <p:tav tm="100000">
                                          <p:val>
                                            <p:strVal val="#ppt_x"/>
                                          </p:val>
                                        </p:tav>
                                      </p:tavLst>
                                    </p:anim>
                                    <p:anim calcmode="lin" valueType="num">
                                      <p:cBhvr additive="base">
                                        <p:cTn id="40" dur="1500" fill="hold"/>
                                        <p:tgtEl>
                                          <p:spTgt spid="99"/>
                                        </p:tgtEl>
                                        <p:attrNameLst>
                                          <p:attrName>ppt_y</p:attrName>
                                        </p:attrNameLst>
                                      </p:cBhvr>
                                      <p:tavLst>
                                        <p:tav tm="0">
                                          <p:val>
                                            <p:strVal val="0-#ppt_h/2"/>
                                          </p:val>
                                        </p:tav>
                                        <p:tav tm="100000">
                                          <p:val>
                                            <p:strVal val="#ppt_y"/>
                                          </p:val>
                                        </p:tav>
                                      </p:tavLst>
                                    </p:anim>
                                  </p:childTnLst>
                                </p:cTn>
                              </p:par>
                              <p:par>
                                <p:cTn id="41" presetID="2" presetClass="entr" presetSubtype="12" fill="hold" grpId="0" nodeType="withEffect">
                                  <p:stCondLst>
                                    <p:cond delay="2250"/>
                                  </p:stCondLst>
                                  <p:childTnLst>
                                    <p:set>
                                      <p:cBhvr>
                                        <p:cTn id="42" dur="1" fill="hold">
                                          <p:stCondLst>
                                            <p:cond delay="0"/>
                                          </p:stCondLst>
                                        </p:cTn>
                                        <p:tgtEl>
                                          <p:spTgt spid="94"/>
                                        </p:tgtEl>
                                        <p:attrNameLst>
                                          <p:attrName>style.visibility</p:attrName>
                                        </p:attrNameLst>
                                      </p:cBhvr>
                                      <p:to>
                                        <p:strVal val="visible"/>
                                      </p:to>
                                    </p:set>
                                    <p:anim calcmode="lin" valueType="num">
                                      <p:cBhvr additive="base">
                                        <p:cTn id="43" dur="1500" fill="hold"/>
                                        <p:tgtEl>
                                          <p:spTgt spid="94"/>
                                        </p:tgtEl>
                                        <p:attrNameLst>
                                          <p:attrName>ppt_x</p:attrName>
                                        </p:attrNameLst>
                                      </p:cBhvr>
                                      <p:tavLst>
                                        <p:tav tm="0">
                                          <p:val>
                                            <p:strVal val="0-#ppt_w/2"/>
                                          </p:val>
                                        </p:tav>
                                        <p:tav tm="100000">
                                          <p:val>
                                            <p:strVal val="#ppt_x"/>
                                          </p:val>
                                        </p:tav>
                                      </p:tavLst>
                                    </p:anim>
                                    <p:anim calcmode="lin" valueType="num">
                                      <p:cBhvr additive="base">
                                        <p:cTn id="44" dur="1500" fill="hold"/>
                                        <p:tgtEl>
                                          <p:spTgt spid="94"/>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2500"/>
                                  </p:stCondLst>
                                  <p:childTnLst>
                                    <p:set>
                                      <p:cBhvr>
                                        <p:cTn id="46" dur="1" fill="hold">
                                          <p:stCondLst>
                                            <p:cond delay="0"/>
                                          </p:stCondLst>
                                        </p:cTn>
                                        <p:tgtEl>
                                          <p:spTgt spid="95"/>
                                        </p:tgtEl>
                                        <p:attrNameLst>
                                          <p:attrName>style.visibility</p:attrName>
                                        </p:attrNameLst>
                                      </p:cBhvr>
                                      <p:to>
                                        <p:strVal val="visible"/>
                                      </p:to>
                                    </p:set>
                                    <p:anim calcmode="lin" valueType="num">
                                      <p:cBhvr additive="base">
                                        <p:cTn id="47" dur="1500" fill="hold"/>
                                        <p:tgtEl>
                                          <p:spTgt spid="95"/>
                                        </p:tgtEl>
                                        <p:attrNameLst>
                                          <p:attrName>ppt_x</p:attrName>
                                        </p:attrNameLst>
                                      </p:cBhvr>
                                      <p:tavLst>
                                        <p:tav tm="0">
                                          <p:val>
                                            <p:strVal val="0-#ppt_w/2"/>
                                          </p:val>
                                        </p:tav>
                                        <p:tav tm="100000">
                                          <p:val>
                                            <p:strVal val="#ppt_x"/>
                                          </p:val>
                                        </p:tav>
                                      </p:tavLst>
                                    </p:anim>
                                    <p:anim calcmode="lin" valueType="num">
                                      <p:cBhvr additive="base">
                                        <p:cTn id="48" dur="1500" fill="hold"/>
                                        <p:tgtEl>
                                          <p:spTgt spid="95"/>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275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1500" fill="hold"/>
                                        <p:tgtEl>
                                          <p:spTgt spid="96"/>
                                        </p:tgtEl>
                                        <p:attrNameLst>
                                          <p:attrName>ppt_x</p:attrName>
                                        </p:attrNameLst>
                                      </p:cBhvr>
                                      <p:tavLst>
                                        <p:tav tm="0">
                                          <p:val>
                                            <p:strVal val="0-#ppt_w/2"/>
                                          </p:val>
                                        </p:tav>
                                        <p:tav tm="100000">
                                          <p:val>
                                            <p:strVal val="#ppt_x"/>
                                          </p:val>
                                        </p:tav>
                                      </p:tavLst>
                                    </p:anim>
                                    <p:anim calcmode="lin" valueType="num">
                                      <p:cBhvr additive="base">
                                        <p:cTn id="52" dur="1500" fill="hold"/>
                                        <p:tgtEl>
                                          <p:spTgt spid="96"/>
                                        </p:tgtEl>
                                        <p:attrNameLst>
                                          <p:attrName>ppt_y</p:attrName>
                                        </p:attrNameLst>
                                      </p:cBhvr>
                                      <p:tavLst>
                                        <p:tav tm="0">
                                          <p:val>
                                            <p:strVal val="1+#ppt_h/2"/>
                                          </p:val>
                                        </p:tav>
                                        <p:tav tm="100000">
                                          <p:val>
                                            <p:strVal val="#ppt_y"/>
                                          </p:val>
                                        </p:tav>
                                      </p:tavLst>
                                    </p:anim>
                                  </p:childTnLst>
                                </p:cTn>
                              </p:par>
                              <p:par>
                                <p:cTn id="53" presetID="10" presetClass="entr" presetSubtype="0" fill="hold" grpId="0" nodeType="withEffect">
                                  <p:stCondLst>
                                    <p:cond delay="1250"/>
                                  </p:stCondLst>
                                  <p:childTnLst>
                                    <p:set>
                                      <p:cBhvr>
                                        <p:cTn id="54" dur="1" fill="hold">
                                          <p:stCondLst>
                                            <p:cond delay="0"/>
                                          </p:stCondLst>
                                        </p:cTn>
                                        <p:tgtEl>
                                          <p:spTgt spid="116"/>
                                        </p:tgtEl>
                                        <p:attrNameLst>
                                          <p:attrName>style.visibility</p:attrName>
                                        </p:attrNameLst>
                                      </p:cBhvr>
                                      <p:to>
                                        <p:strVal val="visible"/>
                                      </p:to>
                                    </p:set>
                                    <p:animEffect transition="in" filter="fade">
                                      <p:cBhvr>
                                        <p:cTn id="55" dur="500"/>
                                        <p:tgtEl>
                                          <p:spTgt spid="116"/>
                                        </p:tgtEl>
                                      </p:cBhvr>
                                    </p:animEffect>
                                  </p:childTnLst>
                                </p:cTn>
                              </p:par>
                              <p:par>
                                <p:cTn id="56" presetID="42" presetClass="path" presetSubtype="0" accel="50000" decel="50000" autoRev="1" fill="hold" grpId="1" nodeType="withEffect">
                                  <p:stCondLst>
                                    <p:cond delay="750"/>
                                  </p:stCondLst>
                                  <p:childTnLst>
                                    <p:animMotion origin="layout" path="M -2.22222E-6 3.97962E-6 L 0.11997 -0.0954 " pathEditMode="relative" rAng="0" ptsTypes="AA">
                                      <p:cBhvr>
                                        <p:cTn id="57" dur="500" fill="hold"/>
                                        <p:tgtEl>
                                          <p:spTgt spid="116"/>
                                        </p:tgtEl>
                                        <p:attrNameLst>
                                          <p:attrName>ppt_x</p:attrName>
                                          <p:attrName>ppt_y</p:attrName>
                                        </p:attrNameLst>
                                      </p:cBhvr>
                                      <p:rCtr x="5990" y="-4785"/>
                                    </p:animMotion>
                                  </p:childTnLst>
                                </p:cTn>
                              </p:par>
                              <p:par>
                                <p:cTn id="58" presetID="10" presetClass="entr" presetSubtype="0" fill="hold" grpId="0" nodeType="withEffect">
                                  <p:stCondLst>
                                    <p:cond delay="1500"/>
                                  </p:stCondLst>
                                  <p:childTnLst>
                                    <p:set>
                                      <p:cBhvr>
                                        <p:cTn id="59" dur="1" fill="hold">
                                          <p:stCondLst>
                                            <p:cond delay="0"/>
                                          </p:stCondLst>
                                        </p:cTn>
                                        <p:tgtEl>
                                          <p:spTgt spid="119"/>
                                        </p:tgtEl>
                                        <p:attrNameLst>
                                          <p:attrName>style.visibility</p:attrName>
                                        </p:attrNameLst>
                                      </p:cBhvr>
                                      <p:to>
                                        <p:strVal val="visible"/>
                                      </p:to>
                                    </p:set>
                                    <p:animEffect transition="in" filter="fade">
                                      <p:cBhvr>
                                        <p:cTn id="60" dur="500"/>
                                        <p:tgtEl>
                                          <p:spTgt spid="119"/>
                                        </p:tgtEl>
                                      </p:cBhvr>
                                    </p:animEffect>
                                  </p:childTnLst>
                                </p:cTn>
                              </p:par>
                              <p:par>
                                <p:cTn id="61" presetID="42" presetClass="path" presetSubtype="0" accel="50000" decel="50000" autoRev="1" fill="hold" grpId="1" nodeType="withEffect">
                                  <p:stCondLst>
                                    <p:cond delay="1000"/>
                                  </p:stCondLst>
                                  <p:childTnLst>
                                    <p:animMotion origin="layout" path="M -4.44444E-6 2.12411E-6 L 0.17275 -0.00371 " pathEditMode="relative" rAng="0" ptsTypes="AA">
                                      <p:cBhvr>
                                        <p:cTn id="62" dur="500" fill="hold"/>
                                        <p:tgtEl>
                                          <p:spTgt spid="119"/>
                                        </p:tgtEl>
                                        <p:attrNameLst>
                                          <p:attrName>ppt_x</p:attrName>
                                          <p:attrName>ppt_y</p:attrName>
                                        </p:attrNameLst>
                                      </p:cBhvr>
                                      <p:rCtr x="8628" y="-185"/>
                                    </p:animMotion>
                                  </p:childTnLst>
                                </p:cTn>
                              </p:par>
                              <p:par>
                                <p:cTn id="63" presetID="10" presetClass="entr" presetSubtype="0" fill="hold" grpId="0" nodeType="withEffect">
                                  <p:stCondLst>
                                    <p:cond delay="2000"/>
                                  </p:stCondLst>
                                  <p:childTnLst>
                                    <p:set>
                                      <p:cBhvr>
                                        <p:cTn id="64" dur="1" fill="hold">
                                          <p:stCondLst>
                                            <p:cond delay="0"/>
                                          </p:stCondLst>
                                        </p:cTn>
                                        <p:tgtEl>
                                          <p:spTgt spid="121"/>
                                        </p:tgtEl>
                                        <p:attrNameLst>
                                          <p:attrName>style.visibility</p:attrName>
                                        </p:attrNameLst>
                                      </p:cBhvr>
                                      <p:to>
                                        <p:strVal val="visible"/>
                                      </p:to>
                                    </p:set>
                                    <p:animEffect transition="in" filter="fade">
                                      <p:cBhvr>
                                        <p:cTn id="65" dur="500"/>
                                        <p:tgtEl>
                                          <p:spTgt spid="121"/>
                                        </p:tgtEl>
                                      </p:cBhvr>
                                    </p:animEffect>
                                  </p:childTnLst>
                                </p:cTn>
                              </p:par>
                              <p:par>
                                <p:cTn id="66" presetID="42" presetClass="path" presetSubtype="0" accel="50000" decel="50000" autoRev="1" fill="hold" grpId="1" nodeType="withEffect">
                                  <p:stCondLst>
                                    <p:cond delay="1500"/>
                                  </p:stCondLst>
                                  <p:childTnLst>
                                    <p:animMotion origin="layout" path="M 8.33333E-7 3.04415E-6 L 0.10156 -0.10775 " pathEditMode="relative" rAng="0" ptsTypes="AA">
                                      <p:cBhvr>
                                        <p:cTn id="67" dur="500" fill="hold"/>
                                        <p:tgtEl>
                                          <p:spTgt spid="121"/>
                                        </p:tgtEl>
                                        <p:attrNameLst>
                                          <p:attrName>ppt_x</p:attrName>
                                          <p:attrName>ppt_y</p:attrName>
                                        </p:attrNameLst>
                                      </p:cBhvr>
                                      <p:rCtr x="5069" y="-5403"/>
                                    </p:animMotion>
                                  </p:childTnLst>
                                </p:cTn>
                              </p:par>
                              <p:par>
                                <p:cTn id="68" presetID="10" presetClass="entr" presetSubtype="0" fill="hold" grpId="0" nodeType="withEffect">
                                  <p:stCondLst>
                                    <p:cond delay="225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500"/>
                                        <p:tgtEl>
                                          <p:spTgt spid="114"/>
                                        </p:tgtEl>
                                      </p:cBhvr>
                                    </p:animEffect>
                                  </p:childTnLst>
                                </p:cTn>
                              </p:par>
                              <p:par>
                                <p:cTn id="71" presetID="42" presetClass="path" presetSubtype="0" accel="50000" decel="50000" autoRev="1" fill="hold" grpId="1" nodeType="withEffect">
                                  <p:stCondLst>
                                    <p:cond delay="1750"/>
                                  </p:stCondLst>
                                  <p:childTnLst>
                                    <p:animMotion origin="layout" path="M 3.05556E-6 -3.21395E-6 L -0.02153 0.16518 " pathEditMode="relative" rAng="0" ptsTypes="AA">
                                      <p:cBhvr>
                                        <p:cTn id="72" dur="500" fill="hold"/>
                                        <p:tgtEl>
                                          <p:spTgt spid="114"/>
                                        </p:tgtEl>
                                        <p:attrNameLst>
                                          <p:attrName>ppt_x</p:attrName>
                                          <p:attrName>ppt_y</p:attrName>
                                        </p:attrNameLst>
                                      </p:cBhvr>
                                      <p:rCtr x="-1076" y="8243"/>
                                    </p:animMotion>
                                  </p:childTnLst>
                                </p:cTn>
                              </p:par>
                              <p:par>
                                <p:cTn id="73" presetID="10" presetClass="entr" presetSubtype="0" fill="hold" grpId="0" nodeType="withEffect">
                                  <p:stCondLst>
                                    <p:cond delay="2750"/>
                                  </p:stCondLst>
                                  <p:childTnLst>
                                    <p:set>
                                      <p:cBhvr>
                                        <p:cTn id="74" dur="1" fill="hold">
                                          <p:stCondLst>
                                            <p:cond delay="0"/>
                                          </p:stCondLst>
                                        </p:cTn>
                                        <p:tgtEl>
                                          <p:spTgt spid="115"/>
                                        </p:tgtEl>
                                        <p:attrNameLst>
                                          <p:attrName>style.visibility</p:attrName>
                                        </p:attrNameLst>
                                      </p:cBhvr>
                                      <p:to>
                                        <p:strVal val="visible"/>
                                      </p:to>
                                    </p:set>
                                    <p:animEffect transition="in" filter="fade">
                                      <p:cBhvr>
                                        <p:cTn id="75" dur="500"/>
                                        <p:tgtEl>
                                          <p:spTgt spid="115"/>
                                        </p:tgtEl>
                                      </p:cBhvr>
                                    </p:animEffect>
                                  </p:childTnLst>
                                </p:cTn>
                              </p:par>
                              <p:par>
                                <p:cTn id="76" presetID="42" presetClass="path" presetSubtype="0" accel="50000" decel="50000" autoRev="1" fill="hold" grpId="1" nodeType="withEffect">
                                  <p:stCondLst>
                                    <p:cond delay="2250"/>
                                  </p:stCondLst>
                                  <p:childTnLst>
                                    <p:animMotion origin="layout" path="M -1.94444E-6 -2.3464E-7 L -0.03611 -0.17505 " pathEditMode="relative" rAng="0" ptsTypes="AA">
                                      <p:cBhvr>
                                        <p:cTn id="77" dur="500" fill="hold"/>
                                        <p:tgtEl>
                                          <p:spTgt spid="115"/>
                                        </p:tgtEl>
                                        <p:attrNameLst>
                                          <p:attrName>ppt_x</p:attrName>
                                          <p:attrName>ppt_y</p:attrName>
                                        </p:attrNameLst>
                                      </p:cBhvr>
                                      <p:rCtr x="-1806" y="-8768"/>
                                    </p:animMotion>
                                  </p:childTnLst>
                                </p:cTn>
                              </p:par>
                              <p:par>
                                <p:cTn id="78" presetID="10" presetClass="entr" presetSubtype="0" fill="hold" grpId="0" nodeType="withEffect">
                                  <p:stCondLst>
                                    <p:cond delay="3000"/>
                                  </p:stCondLst>
                                  <p:childTnLst>
                                    <p:set>
                                      <p:cBhvr>
                                        <p:cTn id="79" dur="1" fill="hold">
                                          <p:stCondLst>
                                            <p:cond delay="0"/>
                                          </p:stCondLst>
                                        </p:cTn>
                                        <p:tgtEl>
                                          <p:spTgt spid="118"/>
                                        </p:tgtEl>
                                        <p:attrNameLst>
                                          <p:attrName>style.visibility</p:attrName>
                                        </p:attrNameLst>
                                      </p:cBhvr>
                                      <p:to>
                                        <p:strVal val="visible"/>
                                      </p:to>
                                    </p:set>
                                    <p:animEffect transition="in" filter="fade">
                                      <p:cBhvr>
                                        <p:cTn id="80" dur="500"/>
                                        <p:tgtEl>
                                          <p:spTgt spid="118"/>
                                        </p:tgtEl>
                                      </p:cBhvr>
                                    </p:animEffect>
                                  </p:childTnLst>
                                </p:cTn>
                              </p:par>
                              <p:par>
                                <p:cTn id="81" presetID="42" presetClass="path" presetSubtype="0" accel="50000" decel="50000" autoRev="1" fill="hold" grpId="1" nodeType="withEffect">
                                  <p:stCondLst>
                                    <p:cond delay="2500"/>
                                  </p:stCondLst>
                                  <p:childTnLst>
                                    <p:animMotion origin="layout" path="M 4.16667E-6 2.59031E-6 L -0.06407 0.1201 " pathEditMode="relative" rAng="0" ptsTypes="AA">
                                      <p:cBhvr>
                                        <p:cTn id="82" dur="500" fill="hold"/>
                                        <p:tgtEl>
                                          <p:spTgt spid="118"/>
                                        </p:tgtEl>
                                        <p:attrNameLst>
                                          <p:attrName>ppt_x</p:attrName>
                                          <p:attrName>ppt_y</p:attrName>
                                        </p:attrNameLst>
                                      </p:cBhvr>
                                      <p:rCtr x="-3212" y="5990"/>
                                    </p:animMotion>
                                  </p:childTnLst>
                                </p:cTn>
                              </p:par>
                              <p:par>
                                <p:cTn id="83" presetID="10" presetClass="entr" presetSubtype="0" fill="hold" grpId="0" nodeType="withEffect">
                                  <p:stCondLst>
                                    <p:cond delay="350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500"/>
                                        <p:tgtEl>
                                          <p:spTgt spid="117"/>
                                        </p:tgtEl>
                                      </p:cBhvr>
                                    </p:animEffect>
                                  </p:childTnLst>
                                </p:cTn>
                              </p:par>
                              <p:par>
                                <p:cTn id="86" presetID="42" presetClass="path" presetSubtype="0" accel="50000" decel="50000" autoRev="1" fill="hold" grpId="1" nodeType="withEffect">
                                  <p:stCondLst>
                                    <p:cond delay="3000"/>
                                  </p:stCondLst>
                                  <p:childTnLst>
                                    <p:animMotion origin="layout" path="M -1.94444E-6 3.97962E-6 L -0.10555 -0.05342 " pathEditMode="relative" rAng="0" ptsTypes="AA">
                                      <p:cBhvr>
                                        <p:cTn id="87" dur="500" fill="hold"/>
                                        <p:tgtEl>
                                          <p:spTgt spid="117"/>
                                        </p:tgtEl>
                                        <p:attrNameLst>
                                          <p:attrName>ppt_x</p:attrName>
                                          <p:attrName>ppt_y</p:attrName>
                                        </p:attrNameLst>
                                      </p:cBhvr>
                                      <p:rCtr x="-5278" y="-2686"/>
                                    </p:animMotion>
                                  </p:childTnLst>
                                </p:cTn>
                              </p:par>
                              <p:par>
                                <p:cTn id="88" presetID="10" presetClass="entr" presetSubtype="0" fill="hold" grpId="0" nodeType="withEffect">
                                  <p:stCondLst>
                                    <p:cond delay="3750"/>
                                  </p:stCondLst>
                                  <p:childTnLst>
                                    <p:set>
                                      <p:cBhvr>
                                        <p:cTn id="89" dur="1" fill="hold">
                                          <p:stCondLst>
                                            <p:cond delay="0"/>
                                          </p:stCondLst>
                                        </p:cTn>
                                        <p:tgtEl>
                                          <p:spTgt spid="120"/>
                                        </p:tgtEl>
                                        <p:attrNameLst>
                                          <p:attrName>style.visibility</p:attrName>
                                        </p:attrNameLst>
                                      </p:cBhvr>
                                      <p:to>
                                        <p:strVal val="visible"/>
                                      </p:to>
                                    </p:set>
                                    <p:animEffect transition="in" filter="fade">
                                      <p:cBhvr>
                                        <p:cTn id="90" dur="500"/>
                                        <p:tgtEl>
                                          <p:spTgt spid="120"/>
                                        </p:tgtEl>
                                      </p:cBhvr>
                                    </p:animEffect>
                                  </p:childTnLst>
                                </p:cTn>
                              </p:par>
                              <p:par>
                                <p:cTn id="91" presetID="42" presetClass="path" presetSubtype="0" accel="50000" decel="50000" autoRev="1" fill="hold" grpId="1" nodeType="withEffect">
                                  <p:stCondLst>
                                    <p:cond delay="3250"/>
                                  </p:stCondLst>
                                  <p:childTnLst>
                                    <p:animMotion origin="layout" path="M -2.22222E-6 4.24205E-6 L -0.09566 0.06143 " pathEditMode="relative" rAng="0" ptsTypes="AA">
                                      <p:cBhvr>
                                        <p:cTn id="92" dur="500" fill="hold"/>
                                        <p:tgtEl>
                                          <p:spTgt spid="120"/>
                                        </p:tgtEl>
                                        <p:attrNameLst>
                                          <p:attrName>ppt_x</p:attrName>
                                          <p:attrName>ppt_y</p:attrName>
                                        </p:attrNameLst>
                                      </p:cBhvr>
                                      <p:rCtr x="-4792" y="3056"/>
                                    </p:animMotion>
                                  </p:childTnLst>
                                </p:cTn>
                              </p:par>
                              <p:par>
                                <p:cTn id="93" presetID="10" presetClass="entr" presetSubtype="0" fill="hold" grpId="0" nodeType="withEffect">
                                  <p:stCondLst>
                                    <p:cond delay="3500"/>
                                  </p:stCondLst>
                                  <p:childTnLst>
                                    <p:set>
                                      <p:cBhvr>
                                        <p:cTn id="94" dur="1" fill="hold">
                                          <p:stCondLst>
                                            <p:cond delay="0"/>
                                          </p:stCondLst>
                                        </p:cTn>
                                        <p:tgtEl>
                                          <p:spTgt spid="122"/>
                                        </p:tgtEl>
                                        <p:attrNameLst>
                                          <p:attrName>style.visibility</p:attrName>
                                        </p:attrNameLst>
                                      </p:cBhvr>
                                      <p:to>
                                        <p:strVal val="visible"/>
                                      </p:to>
                                    </p:set>
                                    <p:animEffect transition="in" filter="fade">
                                      <p:cBhvr>
                                        <p:cTn id="95" dur="500"/>
                                        <p:tgtEl>
                                          <p:spTgt spid="122"/>
                                        </p:tgtEl>
                                      </p:cBhvr>
                                    </p:animEffect>
                                  </p:childTnLst>
                                </p:cTn>
                              </p:par>
                              <p:par>
                                <p:cTn id="96" presetID="42" presetClass="path" presetSubtype="0" accel="50000" decel="50000" autoRev="1" fill="hold" grpId="1" nodeType="withEffect">
                                  <p:stCondLst>
                                    <p:cond delay="3000"/>
                                  </p:stCondLst>
                                  <p:childTnLst>
                                    <p:animMotion origin="layout" path="M 5E-6 -4.2297E-7 L -0.1658 0.11392 " pathEditMode="relative" rAng="0" ptsTypes="AA">
                                      <p:cBhvr>
                                        <p:cTn id="97" dur="500" fill="hold"/>
                                        <p:tgtEl>
                                          <p:spTgt spid="122"/>
                                        </p:tgtEl>
                                        <p:attrNameLst>
                                          <p:attrName>ppt_x</p:attrName>
                                          <p:attrName>ppt_y</p:attrName>
                                        </p:attrNameLst>
                                      </p:cBhvr>
                                      <p:rCtr x="-8299" y="5681"/>
                                    </p:animMotion>
                                  </p:childTnLst>
                                </p:cTn>
                              </p:par>
                            </p:childTnLst>
                          </p:cTn>
                        </p:par>
                        <p:par>
                          <p:cTn id="98" fill="hold">
                            <p:stCondLst>
                              <p:cond delay="1500"/>
                            </p:stCondLst>
                            <p:childTnLst>
                              <p:par>
                                <p:cTn id="99" presetID="2" presetClass="entr" presetSubtype="8" fill="hold" grpId="0" nodeType="afterEffect">
                                  <p:stCondLst>
                                    <p:cond delay="0"/>
                                  </p:stCondLst>
                                  <p:childTnLst>
                                    <p:set>
                                      <p:cBhvr>
                                        <p:cTn id="100" dur="1" fill="hold">
                                          <p:stCondLst>
                                            <p:cond delay="0"/>
                                          </p:stCondLst>
                                        </p:cTn>
                                        <p:tgtEl>
                                          <p:spTgt spid="130"/>
                                        </p:tgtEl>
                                        <p:attrNameLst>
                                          <p:attrName>style.visibility</p:attrName>
                                        </p:attrNameLst>
                                      </p:cBhvr>
                                      <p:to>
                                        <p:strVal val="visible"/>
                                      </p:to>
                                    </p:set>
                                    <p:anim calcmode="lin" valueType="num">
                                      <p:cBhvr additive="base">
                                        <p:cTn id="101" dur="1100" fill="hold"/>
                                        <p:tgtEl>
                                          <p:spTgt spid="130"/>
                                        </p:tgtEl>
                                        <p:attrNameLst>
                                          <p:attrName>ppt_x</p:attrName>
                                        </p:attrNameLst>
                                      </p:cBhvr>
                                      <p:tavLst>
                                        <p:tav tm="0">
                                          <p:val>
                                            <p:strVal val="0-#ppt_w/2"/>
                                          </p:val>
                                        </p:tav>
                                        <p:tav tm="100000">
                                          <p:val>
                                            <p:strVal val="#ppt_x"/>
                                          </p:val>
                                        </p:tav>
                                      </p:tavLst>
                                    </p:anim>
                                    <p:anim calcmode="lin" valueType="num">
                                      <p:cBhvr additive="base">
                                        <p:cTn id="102" dur="1100" fill="hold"/>
                                        <p:tgtEl>
                                          <p:spTgt spid="130"/>
                                        </p:tgtEl>
                                        <p:attrNameLst>
                                          <p:attrName>ppt_y</p:attrName>
                                        </p:attrNameLst>
                                      </p:cBhvr>
                                      <p:tavLst>
                                        <p:tav tm="0">
                                          <p:val>
                                            <p:strVal val="#ppt_y"/>
                                          </p:val>
                                        </p:tav>
                                        <p:tav tm="100000">
                                          <p:val>
                                            <p:strVal val="#ppt_y"/>
                                          </p:val>
                                        </p:tav>
                                      </p:tavLst>
                                    </p:anim>
                                  </p:childTnLst>
                                </p:cTn>
                              </p:par>
                              <p:par>
                                <p:cTn id="103" presetID="2" presetClass="entr" presetSubtype="4" fill="hold" nodeType="withEffect">
                                  <p:stCondLst>
                                    <p:cond delay="1200"/>
                                  </p:stCondLst>
                                  <p:childTnLst>
                                    <p:set>
                                      <p:cBhvr>
                                        <p:cTn id="104" dur="1" fill="hold">
                                          <p:stCondLst>
                                            <p:cond delay="0"/>
                                          </p:stCondLst>
                                        </p:cTn>
                                        <p:tgtEl>
                                          <p:spTgt spid="133"/>
                                        </p:tgtEl>
                                        <p:attrNameLst>
                                          <p:attrName>style.visibility</p:attrName>
                                        </p:attrNameLst>
                                      </p:cBhvr>
                                      <p:to>
                                        <p:strVal val="visible"/>
                                      </p:to>
                                    </p:set>
                                    <p:anim calcmode="lin" valueType="num">
                                      <p:cBhvr additive="base">
                                        <p:cTn id="105" dur="750" fill="hold"/>
                                        <p:tgtEl>
                                          <p:spTgt spid="133"/>
                                        </p:tgtEl>
                                        <p:attrNameLst>
                                          <p:attrName>ppt_x</p:attrName>
                                        </p:attrNameLst>
                                      </p:cBhvr>
                                      <p:tavLst>
                                        <p:tav tm="0">
                                          <p:val>
                                            <p:strVal val="#ppt_x"/>
                                          </p:val>
                                        </p:tav>
                                        <p:tav tm="100000">
                                          <p:val>
                                            <p:strVal val="#ppt_x"/>
                                          </p:val>
                                        </p:tav>
                                      </p:tavLst>
                                    </p:anim>
                                    <p:anim calcmode="lin" valueType="num">
                                      <p:cBhvr additive="base">
                                        <p:cTn id="106" dur="750" fill="hold"/>
                                        <p:tgtEl>
                                          <p:spTgt spid="13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1300"/>
                                  </p:stCondLst>
                                  <p:childTnLst>
                                    <p:set>
                                      <p:cBhvr>
                                        <p:cTn id="108" dur="1" fill="hold">
                                          <p:stCondLst>
                                            <p:cond delay="0"/>
                                          </p:stCondLst>
                                        </p:cTn>
                                        <p:tgtEl>
                                          <p:spTgt spid="131"/>
                                        </p:tgtEl>
                                        <p:attrNameLst>
                                          <p:attrName>style.visibility</p:attrName>
                                        </p:attrNameLst>
                                      </p:cBhvr>
                                      <p:to>
                                        <p:strVal val="visible"/>
                                      </p:to>
                                    </p:set>
                                    <p:anim calcmode="lin" valueType="num">
                                      <p:cBhvr additive="base">
                                        <p:cTn id="109" dur="750" fill="hold"/>
                                        <p:tgtEl>
                                          <p:spTgt spid="131"/>
                                        </p:tgtEl>
                                        <p:attrNameLst>
                                          <p:attrName>ppt_x</p:attrName>
                                        </p:attrNameLst>
                                      </p:cBhvr>
                                      <p:tavLst>
                                        <p:tav tm="0">
                                          <p:val>
                                            <p:strVal val="#ppt_x"/>
                                          </p:val>
                                        </p:tav>
                                        <p:tav tm="100000">
                                          <p:val>
                                            <p:strVal val="#ppt_x"/>
                                          </p:val>
                                        </p:tav>
                                      </p:tavLst>
                                    </p:anim>
                                    <p:anim calcmode="lin" valueType="num">
                                      <p:cBhvr additive="base">
                                        <p:cTn id="110" dur="750" fill="hold"/>
                                        <p:tgtEl>
                                          <p:spTgt spid="131"/>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1400"/>
                                  </p:stCondLst>
                                  <p:childTnLst>
                                    <p:set>
                                      <p:cBhvr>
                                        <p:cTn id="112" dur="1" fill="hold">
                                          <p:stCondLst>
                                            <p:cond delay="0"/>
                                          </p:stCondLst>
                                        </p:cTn>
                                        <p:tgtEl>
                                          <p:spTgt spid="134"/>
                                        </p:tgtEl>
                                        <p:attrNameLst>
                                          <p:attrName>style.visibility</p:attrName>
                                        </p:attrNameLst>
                                      </p:cBhvr>
                                      <p:to>
                                        <p:strVal val="visible"/>
                                      </p:to>
                                    </p:set>
                                    <p:anim calcmode="lin" valueType="num">
                                      <p:cBhvr additive="base">
                                        <p:cTn id="113" dur="750" fill="hold"/>
                                        <p:tgtEl>
                                          <p:spTgt spid="134"/>
                                        </p:tgtEl>
                                        <p:attrNameLst>
                                          <p:attrName>ppt_x</p:attrName>
                                        </p:attrNameLst>
                                      </p:cBhvr>
                                      <p:tavLst>
                                        <p:tav tm="0">
                                          <p:val>
                                            <p:strVal val="#ppt_x"/>
                                          </p:val>
                                        </p:tav>
                                        <p:tav tm="100000">
                                          <p:val>
                                            <p:strVal val="#ppt_x"/>
                                          </p:val>
                                        </p:tav>
                                      </p:tavLst>
                                    </p:anim>
                                    <p:anim calcmode="lin" valueType="num">
                                      <p:cBhvr additive="base">
                                        <p:cTn id="114" dur="75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animBg="1"/>
      <p:bldP spid="98" grpId="0" animBg="1"/>
      <p:bldP spid="99" grpId="0" animBg="1"/>
      <p:bldP spid="100" grpId="0" animBg="1"/>
      <p:bldP spid="101" grpId="0" animBg="1"/>
      <p:bldP spid="102" grpId="0" animBg="1"/>
      <p:bldP spid="111" grpId="0" animBg="1"/>
      <p:bldP spid="112" grpId="0" animBg="1"/>
      <p:bldP spid="113" grpId="0"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30" grpId="0" bldLvl="0" animBg="1"/>
      <p:bldP spid="1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979609"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448930" y="219556"/>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rPr>
              <a:t>取得经验</a:t>
            </a:r>
            <a:endParaRPr lang="zh-CN" altLang="en-US" sz="1050" b="0" dirty="0">
              <a:solidFill>
                <a:srgbClr val="FFFFFF"/>
              </a:solidFill>
            </a:endParaRPr>
          </a:p>
        </p:txBody>
      </p:sp>
      <p:sp>
        <p:nvSpPr>
          <p:cNvPr id="117" name="MH_SubTitle_1"/>
          <p:cNvSpPr txBox="1">
            <a:spLocks noChangeArrowheads="1"/>
          </p:cNvSpPr>
          <p:nvPr>
            <p:custDataLst>
              <p:tags r:id="rId1"/>
            </p:custDataLst>
          </p:nvPr>
        </p:nvSpPr>
        <p:spPr bwMode="auto">
          <a:xfrm>
            <a:off x="630555" y="1199515"/>
            <a:ext cx="4328795" cy="323215"/>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r>
              <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三、</a:t>
            </a:r>
            <a:r>
              <a:rPr lang="zh-CN" altLang="en-US" sz="15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实现数据共享是关键与难点</a:t>
            </a:r>
            <a:endParaRPr kumimoji="0" lang="en-US" altLang="zh-CN" sz="1500" b="0" i="0" u="none" strike="noStrike" kern="1200" cap="none" spc="0" normalizeH="0" baseline="0" noProof="0" dirty="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ea"/>
              <a:sym typeface="+mn-lt"/>
            </a:endParaRPr>
          </a:p>
          <a:p>
            <a:pPr marL="285750" marR="0" lvl="0"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endPar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endParaRPr>
          </a:p>
        </p:txBody>
      </p:sp>
      <p:sp>
        <p:nvSpPr>
          <p:cNvPr id="3" name="文本框 2"/>
          <p:cNvSpPr txBox="1"/>
          <p:nvPr/>
        </p:nvSpPr>
        <p:spPr>
          <a:xfrm>
            <a:off x="678180" y="1522730"/>
            <a:ext cx="7788275" cy="3192145"/>
          </a:xfrm>
          <a:prstGeom prst="rect">
            <a:avLst/>
          </a:prstGeom>
          <a:noFill/>
        </p:spPr>
        <p:txBody>
          <a:bodyPr wrap="square" rtlCol="0">
            <a:spAutoFit/>
          </a:bodyPr>
          <a:lstStyle/>
          <a:p>
            <a:pPr marL="457200" lvl="1" indent="0" algn="l" defTabSz="914400">
              <a:lnSpc>
                <a:spcPct val="210000"/>
              </a:lnSpc>
              <a:buClrTx/>
              <a:buSzTx/>
              <a:buNone/>
              <a:defRPr/>
            </a:pPr>
            <a:r>
              <a:rPr lang="zh-CN" altLang="en-US" sz="1600"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rPr>
              <a:t>打通财政现有各个业务信息系统与预算单位使用的内控信息系统接口，实现数据共享，是个难点；除了业务数据与技术专业方面，还涉及多方协调的问题。</a:t>
            </a:r>
            <a:endParaRPr lang="zh-CN" altLang="en-US" sz="1600"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endParaRPr>
          </a:p>
          <a:p>
            <a:pPr marL="457200" lvl="1" indent="0" algn="l" defTabSz="914400">
              <a:lnSpc>
                <a:spcPct val="210000"/>
              </a:lnSpc>
              <a:buClrTx/>
              <a:buSzTx/>
              <a:buNone/>
              <a:defRPr/>
            </a:pPr>
            <a:r>
              <a:rPr lang="zh-CN" altLang="en-US" sz="1600"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rPr>
              <a:t>我们采取的是数据规范加中间库交互的方式。</a:t>
            </a:r>
            <a:endParaRPr lang="zh-CN" altLang="en-US" sz="1600"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endParaRPr>
          </a:p>
          <a:p>
            <a:pPr marL="457200" lvl="1" indent="0" algn="l" defTabSz="914400">
              <a:lnSpc>
                <a:spcPct val="210000"/>
              </a:lnSpc>
              <a:buClrTx/>
              <a:buSzTx/>
              <a:buNone/>
              <a:defRPr/>
            </a:pPr>
            <a:r>
              <a:rPr lang="zh-CN" altLang="en-US" sz="1600" b="1"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rPr>
              <a:t>以目前跟财政国库支付系统衔接为例</a:t>
            </a:r>
            <a:r>
              <a:rPr lang="zh-CN" altLang="en-US" sz="1600"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rPr>
              <a:t>，15分钟以内交互一次数据，基本上能够满足业务工作的需要，目前已累积交互了10万多条数据。</a:t>
            </a:r>
            <a:endParaRPr lang="zh-CN" altLang="en-US" sz="1600"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endParaRPr>
          </a:p>
          <a:p>
            <a:pPr marL="457200" lvl="1" indent="0" algn="l" defTabSz="914400">
              <a:lnSpc>
                <a:spcPct val="210000"/>
              </a:lnSpc>
              <a:buClrTx/>
              <a:buSzTx/>
              <a:buNone/>
              <a:defRPr/>
            </a:pPr>
            <a:endParaRPr lang="zh-CN" altLang="en-US" sz="1600" noProof="0" dirty="0">
              <a:ln>
                <a:noFill/>
              </a:ln>
              <a:solidFill>
                <a:schemeClr val="tx2">
                  <a:lumMod val="50000"/>
                </a:schemeClr>
              </a:solidFill>
              <a:effectLst/>
              <a:uLnTx/>
              <a:uFillTx/>
              <a:latin typeface="宋体-简" panose="02010800040101010101" charset="-122"/>
              <a:ea typeface="宋体-简" panose="02010800040101010101" charset="-122"/>
              <a:cs typeface="宋体-简" panose="02010800040101010101" charset="-122"/>
              <a:sym typeface="+mn-ea"/>
            </a:endParaRPr>
          </a:p>
        </p:txBody>
      </p:sp>
      <p:pic>
        <p:nvPicPr>
          <p:cNvPr id="4" name="图片 3" descr="渝北内控"/>
          <p:cNvPicPr>
            <a:picLocks noChangeAspect="1"/>
          </p:cNvPicPr>
          <p:nvPr/>
        </p:nvPicPr>
        <p:blipFill>
          <a:blip r:embed="rId2"/>
          <a:stretch>
            <a:fillRect/>
          </a:stretch>
        </p:blipFill>
        <p:spPr>
          <a:xfrm>
            <a:off x="7002780" y="38735"/>
            <a:ext cx="2105025" cy="503555"/>
          </a:xfrm>
          <a:prstGeom prst="rect">
            <a:avLst/>
          </a:prstGeom>
        </p:spPr>
      </p:pic>
      <p:sp>
        <p:nvSpPr>
          <p:cNvPr id="6" name="文本框 5"/>
          <p:cNvSpPr txBox="1"/>
          <p:nvPr/>
        </p:nvSpPr>
        <p:spPr>
          <a:xfrm>
            <a:off x="1611630" y="4867910"/>
            <a:ext cx="5920740" cy="24511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764194"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391965" y="215111"/>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rPr>
              <a:t>存在不足</a:t>
            </a:r>
            <a:endParaRPr lang="zh-CN" altLang="en-US" sz="1050" b="0" dirty="0">
              <a:solidFill>
                <a:srgbClr val="FFFFFF"/>
              </a:solidFill>
            </a:endParaRPr>
          </a:p>
        </p:txBody>
      </p:sp>
      <p:grpSp>
        <p:nvGrpSpPr>
          <p:cNvPr id="132" name="组合 131"/>
          <p:cNvGrpSpPr/>
          <p:nvPr/>
        </p:nvGrpSpPr>
        <p:grpSpPr>
          <a:xfrm>
            <a:off x="3301265" y="768007"/>
            <a:ext cx="1528244" cy="3682424"/>
            <a:chOff x="1318582" y="1445159"/>
            <a:chExt cx="2037393" cy="4911035"/>
          </a:xfrm>
        </p:grpSpPr>
        <p:sp>
          <p:nvSpPr>
            <p:cNvPr id="133" name="直角三角形 132"/>
            <p:cNvSpPr/>
            <p:nvPr/>
          </p:nvSpPr>
          <p:spPr>
            <a:xfrm flipV="1">
              <a:off x="1731963" y="5491030"/>
              <a:ext cx="1624012" cy="579567"/>
            </a:xfrm>
            <a:prstGeom prst="rtTriangle">
              <a:avLst/>
            </a:prstGeom>
            <a:gradFill>
              <a:gsLst>
                <a:gs pos="60000">
                  <a:srgbClr val="797979">
                    <a:alpha val="34000"/>
                  </a:srgbClr>
                </a:gs>
                <a:gs pos="100000">
                  <a:sysClr val="windowText" lastClr="000000">
                    <a:alpha val="31000"/>
                  </a:sysClr>
                </a:gs>
                <a:gs pos="0">
                  <a:sysClr val="window" lastClr="FFFFFF">
                    <a:lumMod val="95000"/>
                    <a:alpha val="0"/>
                  </a:sysClr>
                </a:gs>
              </a:gsLst>
              <a:lin ang="0" scaled="0"/>
            </a:gradFill>
            <a:ln w="12700" cap="flat" cmpd="sng" algn="ctr">
              <a:noFill/>
              <a:prstDash val="solid"/>
              <a:miter lim="800000"/>
            </a:ln>
            <a:effectLst>
              <a:softEdge rad="508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4" name="直角三角形 133"/>
            <p:cNvSpPr/>
            <p:nvPr/>
          </p:nvSpPr>
          <p:spPr>
            <a:xfrm>
              <a:off x="1725613" y="1760538"/>
              <a:ext cx="1454903" cy="526353"/>
            </a:xfrm>
            <a:prstGeom prst="rtTriangle">
              <a:avLst/>
            </a:prstGeom>
            <a:gradFill>
              <a:gsLst>
                <a:gs pos="49000">
                  <a:srgbClr val="797979">
                    <a:alpha val="30000"/>
                  </a:srgbClr>
                </a:gs>
                <a:gs pos="100000">
                  <a:sysClr val="windowText" lastClr="000000">
                    <a:alpha val="29000"/>
                  </a:sysClr>
                </a:gs>
                <a:gs pos="0">
                  <a:sysClr val="window" lastClr="FFFFFF">
                    <a:lumMod val="95000"/>
                    <a:alpha val="0"/>
                  </a:sysClr>
                </a:gs>
              </a:gsLst>
              <a:lin ang="0" scaled="0"/>
            </a:gradFill>
            <a:ln w="12700" cap="flat" cmpd="sng" algn="ctr">
              <a:noFill/>
              <a:prstDash val="solid"/>
              <a:miter lim="800000"/>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5" name="同侧圆角矩形 134"/>
            <p:cNvSpPr/>
            <p:nvPr/>
          </p:nvSpPr>
          <p:spPr>
            <a:xfrm rot="16200000">
              <a:off x="541305" y="3041940"/>
              <a:ext cx="3272027" cy="1717474"/>
            </a:xfrm>
            <a:prstGeom prst="round2SameRect">
              <a:avLst>
                <a:gd name="adj1" fmla="val 23877"/>
                <a:gd name="adj2" fmla="val 0"/>
              </a:avLst>
            </a:prstGeom>
            <a:gradFill flip="none" rotWithShape="1">
              <a:gsLst>
                <a:gs pos="0">
                  <a:schemeClr val="tx1"/>
                </a:gs>
                <a:gs pos="100000">
                  <a:schemeClr val="bg1"/>
                </a:gs>
              </a:gsLst>
              <a:lin ang="8100000" scaled="1"/>
              <a:tileRect/>
            </a:gradFill>
            <a:ln w="15875" cap="flat" cmpd="sng" algn="ctr">
              <a:gradFill flip="none" rotWithShape="1">
                <a:gsLst>
                  <a:gs pos="49000">
                    <a:schemeClr val="tx1">
                      <a:lumMod val="75000"/>
                    </a:schemeClr>
                  </a:gs>
                  <a:gs pos="0">
                    <a:schemeClr val="tx1"/>
                  </a:gs>
                  <a:gs pos="100000">
                    <a:schemeClr val="bg1"/>
                  </a:gs>
                </a:gsLst>
                <a:lin ang="81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36" name="图片 135"/>
            <p:cNvPicPr>
              <a:picLocks noChangeAspect="1"/>
            </p:cNvPicPr>
            <p:nvPr/>
          </p:nvPicPr>
          <p:blipFill rotWithShape="1">
            <a:blip r:embed="rId1" cstate="print">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b="72279"/>
            <a:stretch>
              <a:fillRect/>
            </a:stretch>
          </p:blipFill>
          <p:spPr>
            <a:xfrm rot="16200000" flipH="1">
              <a:off x="475221" y="3782802"/>
              <a:ext cx="4911035" cy="235749"/>
            </a:xfrm>
            <a:prstGeom prst="rect">
              <a:avLst/>
            </a:prstGeom>
          </p:spPr>
        </p:pic>
      </p:grpSp>
      <p:grpSp>
        <p:nvGrpSpPr>
          <p:cNvPr id="137" name="组合 136"/>
          <p:cNvGrpSpPr/>
          <p:nvPr/>
        </p:nvGrpSpPr>
        <p:grpSpPr>
          <a:xfrm>
            <a:off x="4498396" y="1121069"/>
            <a:ext cx="1528244" cy="3682424"/>
            <a:chOff x="1318582" y="1445159"/>
            <a:chExt cx="2037393" cy="4911035"/>
          </a:xfrm>
        </p:grpSpPr>
        <p:sp>
          <p:nvSpPr>
            <p:cNvPr id="138" name="直角三角形 137"/>
            <p:cNvSpPr/>
            <p:nvPr/>
          </p:nvSpPr>
          <p:spPr>
            <a:xfrm flipV="1">
              <a:off x="1731963" y="5491030"/>
              <a:ext cx="1624012" cy="579567"/>
            </a:xfrm>
            <a:prstGeom prst="rtTriangle">
              <a:avLst/>
            </a:prstGeom>
            <a:gradFill>
              <a:gsLst>
                <a:gs pos="60000">
                  <a:srgbClr val="797979">
                    <a:alpha val="34000"/>
                  </a:srgbClr>
                </a:gs>
                <a:gs pos="100000">
                  <a:sysClr val="windowText" lastClr="000000">
                    <a:alpha val="31000"/>
                  </a:sysClr>
                </a:gs>
                <a:gs pos="0">
                  <a:sysClr val="window" lastClr="FFFFFF">
                    <a:lumMod val="95000"/>
                    <a:alpha val="0"/>
                  </a:sysClr>
                </a:gs>
              </a:gsLst>
              <a:lin ang="0" scaled="0"/>
            </a:gradFill>
            <a:ln w="12700" cap="flat" cmpd="sng" algn="ctr">
              <a:noFill/>
              <a:prstDash val="solid"/>
              <a:miter lim="800000"/>
            </a:ln>
            <a:effectLst>
              <a:softEdge rad="508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9" name="直角三角形 138"/>
            <p:cNvSpPr/>
            <p:nvPr/>
          </p:nvSpPr>
          <p:spPr>
            <a:xfrm>
              <a:off x="1725613" y="1760538"/>
              <a:ext cx="1454903" cy="526353"/>
            </a:xfrm>
            <a:prstGeom prst="rtTriangle">
              <a:avLst/>
            </a:prstGeom>
            <a:gradFill>
              <a:gsLst>
                <a:gs pos="49000">
                  <a:srgbClr val="797979">
                    <a:alpha val="30000"/>
                  </a:srgbClr>
                </a:gs>
                <a:gs pos="100000">
                  <a:sysClr val="windowText" lastClr="000000">
                    <a:alpha val="29000"/>
                  </a:sysClr>
                </a:gs>
                <a:gs pos="0">
                  <a:sysClr val="window" lastClr="FFFFFF">
                    <a:lumMod val="95000"/>
                    <a:alpha val="0"/>
                  </a:sysClr>
                </a:gs>
              </a:gsLst>
              <a:lin ang="0" scaled="0"/>
            </a:gradFill>
            <a:ln w="12700" cap="flat" cmpd="sng" algn="ctr">
              <a:noFill/>
              <a:prstDash val="solid"/>
              <a:miter lim="800000"/>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0" name="同侧圆角矩形 139"/>
            <p:cNvSpPr/>
            <p:nvPr/>
          </p:nvSpPr>
          <p:spPr>
            <a:xfrm rot="16200000">
              <a:off x="541305" y="3041940"/>
              <a:ext cx="3272027" cy="1717474"/>
            </a:xfrm>
            <a:prstGeom prst="round2SameRect">
              <a:avLst>
                <a:gd name="adj1" fmla="val 23877"/>
                <a:gd name="adj2" fmla="val 0"/>
              </a:avLst>
            </a:prstGeom>
            <a:gradFill flip="none" rotWithShape="1">
              <a:gsLst>
                <a:gs pos="0">
                  <a:schemeClr val="tx1"/>
                </a:gs>
                <a:gs pos="100000">
                  <a:schemeClr val="bg1"/>
                </a:gs>
              </a:gsLst>
              <a:lin ang="8100000" scaled="1"/>
              <a:tileRect/>
            </a:gradFill>
            <a:ln w="15875" cap="flat" cmpd="sng" algn="ctr">
              <a:gradFill flip="none" rotWithShape="1">
                <a:gsLst>
                  <a:gs pos="50000">
                    <a:schemeClr val="tx1">
                      <a:lumMod val="75000"/>
                    </a:schemeClr>
                  </a:gs>
                  <a:gs pos="0">
                    <a:schemeClr val="tx1"/>
                  </a:gs>
                  <a:gs pos="100000">
                    <a:schemeClr val="bg1"/>
                  </a:gs>
                </a:gsLst>
                <a:lin ang="81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41" name="图片 140"/>
            <p:cNvPicPr>
              <a:picLocks noChangeAspect="1"/>
            </p:cNvPicPr>
            <p:nvPr/>
          </p:nvPicPr>
          <p:blipFill rotWithShape="1">
            <a:blip r:embed="rId1" cstate="print">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b="72279"/>
            <a:stretch>
              <a:fillRect/>
            </a:stretch>
          </p:blipFill>
          <p:spPr>
            <a:xfrm rot="16200000" flipH="1">
              <a:off x="475221" y="3782802"/>
              <a:ext cx="4911035" cy="235749"/>
            </a:xfrm>
            <a:prstGeom prst="rect">
              <a:avLst/>
            </a:prstGeom>
          </p:spPr>
        </p:pic>
      </p:grpSp>
      <p:grpSp>
        <p:nvGrpSpPr>
          <p:cNvPr id="142" name="组合 141"/>
          <p:cNvGrpSpPr/>
          <p:nvPr/>
        </p:nvGrpSpPr>
        <p:grpSpPr>
          <a:xfrm>
            <a:off x="5695528" y="1492458"/>
            <a:ext cx="1528244" cy="3682424"/>
            <a:chOff x="1318582" y="1445159"/>
            <a:chExt cx="2037393" cy="4911035"/>
          </a:xfrm>
        </p:grpSpPr>
        <p:sp>
          <p:nvSpPr>
            <p:cNvPr id="143" name="直角三角形 142"/>
            <p:cNvSpPr/>
            <p:nvPr/>
          </p:nvSpPr>
          <p:spPr>
            <a:xfrm flipV="1">
              <a:off x="1731963" y="5491030"/>
              <a:ext cx="1624012" cy="579567"/>
            </a:xfrm>
            <a:prstGeom prst="rtTriangle">
              <a:avLst/>
            </a:prstGeom>
            <a:gradFill>
              <a:gsLst>
                <a:gs pos="60000">
                  <a:srgbClr val="797979">
                    <a:alpha val="34000"/>
                  </a:srgbClr>
                </a:gs>
                <a:gs pos="100000">
                  <a:sysClr val="windowText" lastClr="000000">
                    <a:alpha val="31000"/>
                  </a:sysClr>
                </a:gs>
                <a:gs pos="0">
                  <a:sysClr val="window" lastClr="FFFFFF">
                    <a:lumMod val="95000"/>
                    <a:alpha val="0"/>
                  </a:sysClr>
                </a:gs>
              </a:gsLst>
              <a:lin ang="0" scaled="0"/>
            </a:gradFill>
            <a:ln w="12700" cap="flat" cmpd="sng" algn="ctr">
              <a:noFill/>
              <a:prstDash val="solid"/>
              <a:miter lim="800000"/>
            </a:ln>
            <a:effectLst>
              <a:softEdge rad="508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4" name="直角三角形 143"/>
            <p:cNvSpPr/>
            <p:nvPr/>
          </p:nvSpPr>
          <p:spPr>
            <a:xfrm>
              <a:off x="1725613" y="1760538"/>
              <a:ext cx="1454903" cy="526353"/>
            </a:xfrm>
            <a:prstGeom prst="rtTriangle">
              <a:avLst/>
            </a:prstGeom>
            <a:gradFill>
              <a:gsLst>
                <a:gs pos="49000">
                  <a:srgbClr val="797979">
                    <a:alpha val="30000"/>
                  </a:srgbClr>
                </a:gs>
                <a:gs pos="100000">
                  <a:sysClr val="windowText" lastClr="000000">
                    <a:alpha val="29000"/>
                  </a:sysClr>
                </a:gs>
                <a:gs pos="0">
                  <a:sysClr val="window" lastClr="FFFFFF">
                    <a:lumMod val="95000"/>
                    <a:alpha val="0"/>
                  </a:sysClr>
                </a:gs>
              </a:gsLst>
              <a:lin ang="0" scaled="0"/>
            </a:gradFill>
            <a:ln w="12700" cap="flat" cmpd="sng" algn="ctr">
              <a:noFill/>
              <a:prstDash val="solid"/>
              <a:miter lim="800000"/>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5" name="同侧圆角矩形 144"/>
            <p:cNvSpPr/>
            <p:nvPr/>
          </p:nvSpPr>
          <p:spPr>
            <a:xfrm rot="16200000">
              <a:off x="541305" y="3041940"/>
              <a:ext cx="3272027" cy="1717474"/>
            </a:xfrm>
            <a:prstGeom prst="round2SameRect">
              <a:avLst>
                <a:gd name="adj1" fmla="val 23877"/>
                <a:gd name="adj2" fmla="val 0"/>
              </a:avLst>
            </a:prstGeom>
            <a:gradFill flip="none" rotWithShape="1">
              <a:gsLst>
                <a:gs pos="0">
                  <a:schemeClr val="tx1"/>
                </a:gs>
                <a:gs pos="100000">
                  <a:schemeClr val="bg1"/>
                </a:gs>
              </a:gsLst>
              <a:lin ang="8100000" scaled="1"/>
              <a:tileRect/>
            </a:gradFill>
            <a:ln w="15875" cap="flat" cmpd="sng" algn="ctr">
              <a:gradFill flip="none" rotWithShape="1">
                <a:gsLst>
                  <a:gs pos="49000">
                    <a:schemeClr val="tx1">
                      <a:lumMod val="75000"/>
                    </a:schemeClr>
                  </a:gs>
                  <a:gs pos="0">
                    <a:schemeClr val="tx1"/>
                  </a:gs>
                  <a:gs pos="100000">
                    <a:schemeClr val="bg1"/>
                  </a:gs>
                </a:gsLst>
                <a:lin ang="81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46" name="图片 145"/>
            <p:cNvPicPr>
              <a:picLocks noChangeAspect="1"/>
            </p:cNvPicPr>
            <p:nvPr/>
          </p:nvPicPr>
          <p:blipFill rotWithShape="1">
            <a:blip r:embed="rId1" cstate="print">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b="72279"/>
            <a:stretch>
              <a:fillRect/>
            </a:stretch>
          </p:blipFill>
          <p:spPr>
            <a:xfrm rot="16200000" flipH="1">
              <a:off x="475221" y="3782802"/>
              <a:ext cx="4911035" cy="235749"/>
            </a:xfrm>
            <a:prstGeom prst="rect">
              <a:avLst/>
            </a:prstGeom>
          </p:spPr>
        </p:pic>
      </p:grpSp>
      <p:grpSp>
        <p:nvGrpSpPr>
          <p:cNvPr id="152" name="组合 151"/>
          <p:cNvGrpSpPr/>
          <p:nvPr/>
        </p:nvGrpSpPr>
        <p:grpSpPr>
          <a:xfrm>
            <a:off x="3446630" y="1516075"/>
            <a:ext cx="505896" cy="600164"/>
            <a:chOff x="4560808" y="1584759"/>
            <a:chExt cx="674440" cy="800403"/>
          </a:xfrm>
        </p:grpSpPr>
        <p:sp>
          <p:nvSpPr>
            <p:cNvPr id="153" name="椭圆 152"/>
            <p:cNvSpPr/>
            <p:nvPr/>
          </p:nvSpPr>
          <p:spPr>
            <a:xfrm>
              <a:off x="4560808" y="1618057"/>
              <a:ext cx="674440" cy="674440"/>
            </a:xfrm>
            <a:prstGeom prst="ellipse">
              <a:avLst/>
            </a:prstGeom>
            <a:solidFill>
              <a:sysClr val="window" lastClr="FFFFFF">
                <a:lumMod val="95000"/>
              </a:sysClr>
            </a:solidFill>
            <a:ln w="22225" cap="flat" cmpd="sng" algn="ctr">
              <a:gradFill flip="none" rotWithShape="1">
                <a:gsLst>
                  <a:gs pos="0">
                    <a:schemeClr val="bg1"/>
                  </a:gs>
                  <a:gs pos="100000">
                    <a:schemeClr val="tx1"/>
                  </a:gs>
                </a:gsLst>
                <a:lin ang="2700000" scaled="1"/>
                <a:tileRect/>
              </a:gradFill>
              <a:prstDash val="solid"/>
              <a:miter lim="800000"/>
            </a:ln>
            <a:effectLst>
              <a:innerShdw blurRad="63500" dist="25400" dir="13500000">
                <a:prstClr val="black">
                  <a:alpha val="50000"/>
                </a:prstClr>
              </a:innerShdw>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154" name="文本框 63"/>
            <p:cNvSpPr txBox="1"/>
            <p:nvPr/>
          </p:nvSpPr>
          <p:spPr>
            <a:xfrm>
              <a:off x="4619487" y="1584759"/>
              <a:ext cx="561699" cy="8004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300" b="0" i="0" u="none" strike="noStrike" kern="0" cap="none" spc="0" normalizeH="0" baseline="0" noProof="0" dirty="0">
                  <a:ln>
                    <a:noFill/>
                  </a:ln>
                  <a:solidFill>
                    <a:schemeClr val="bg1"/>
                  </a:solidFill>
                  <a:effectLst/>
                  <a:uLnTx/>
                  <a:uFillTx/>
                  <a:latin typeface="Impact" panose="020B0806030902050204" pitchFamily="34" charset="0"/>
                </a:rPr>
                <a:t>1</a:t>
              </a:r>
              <a:endParaRPr kumimoji="0" lang="zh-CN" altLang="en-US" sz="3300" b="0" i="0" u="none" strike="noStrike" kern="0" cap="none" spc="0" normalizeH="0" baseline="0" noProof="0" dirty="0">
                <a:ln>
                  <a:noFill/>
                </a:ln>
                <a:solidFill>
                  <a:schemeClr val="bg1"/>
                </a:solidFill>
                <a:effectLst/>
                <a:uLnTx/>
                <a:uFillTx/>
                <a:latin typeface="Impact" panose="020B0806030902050204" pitchFamily="34" charset="0"/>
              </a:endParaRPr>
            </a:p>
          </p:txBody>
        </p:sp>
      </p:grpSp>
      <p:grpSp>
        <p:nvGrpSpPr>
          <p:cNvPr id="155" name="组合 154"/>
          <p:cNvGrpSpPr/>
          <p:nvPr/>
        </p:nvGrpSpPr>
        <p:grpSpPr>
          <a:xfrm>
            <a:off x="4674289" y="1900868"/>
            <a:ext cx="505896" cy="600164"/>
            <a:chOff x="6197474" y="2097937"/>
            <a:chExt cx="674440" cy="800405"/>
          </a:xfrm>
        </p:grpSpPr>
        <p:sp>
          <p:nvSpPr>
            <p:cNvPr id="156" name="椭圆 155"/>
            <p:cNvSpPr/>
            <p:nvPr/>
          </p:nvSpPr>
          <p:spPr>
            <a:xfrm>
              <a:off x="6197474" y="2139438"/>
              <a:ext cx="674440" cy="674440"/>
            </a:xfrm>
            <a:prstGeom prst="ellipse">
              <a:avLst/>
            </a:prstGeom>
            <a:solidFill>
              <a:sysClr val="window" lastClr="FFFFFF">
                <a:lumMod val="95000"/>
              </a:sysClr>
            </a:solidFill>
            <a:ln w="22225" cap="flat" cmpd="sng" algn="ctr">
              <a:gradFill flip="none" rotWithShape="1">
                <a:gsLst>
                  <a:gs pos="0">
                    <a:schemeClr val="bg1"/>
                  </a:gs>
                  <a:gs pos="100000">
                    <a:schemeClr val="tx1"/>
                  </a:gs>
                </a:gsLst>
                <a:lin ang="2700000" scaled="1"/>
                <a:tileRect/>
              </a:gradFill>
              <a:prstDash val="solid"/>
              <a:miter lim="800000"/>
            </a:ln>
            <a:effectLst>
              <a:innerShdw blurRad="63500" dist="25400" dir="13500000">
                <a:prstClr val="black">
                  <a:alpha val="50000"/>
                </a:prstClr>
              </a:innerShdw>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157" name="文本框 64"/>
            <p:cNvSpPr txBox="1"/>
            <p:nvPr/>
          </p:nvSpPr>
          <p:spPr>
            <a:xfrm>
              <a:off x="6253844" y="2097937"/>
              <a:ext cx="561699" cy="8004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300" b="0" i="0" u="none" strike="noStrike" kern="0" cap="none" spc="0" normalizeH="0" baseline="0" noProof="0" dirty="0">
                  <a:ln>
                    <a:noFill/>
                  </a:ln>
                  <a:effectLst/>
                  <a:uLnTx/>
                  <a:uFillTx/>
                  <a:latin typeface="Impact" panose="020B0806030902050204" pitchFamily="34" charset="0"/>
                </a:rPr>
                <a:t>2</a:t>
              </a:r>
              <a:endParaRPr kumimoji="0" lang="zh-CN" altLang="en-US" sz="3300" b="0" i="0" u="none" strike="noStrike" kern="0" cap="none" spc="0" normalizeH="0" baseline="0" noProof="0" dirty="0">
                <a:ln>
                  <a:noFill/>
                </a:ln>
                <a:effectLst/>
                <a:uLnTx/>
                <a:uFillTx/>
                <a:latin typeface="Impact" panose="020B0806030902050204" pitchFamily="34" charset="0"/>
              </a:endParaRPr>
            </a:p>
          </p:txBody>
        </p:sp>
      </p:grpSp>
      <p:grpSp>
        <p:nvGrpSpPr>
          <p:cNvPr id="158" name="组合 157"/>
          <p:cNvGrpSpPr/>
          <p:nvPr/>
        </p:nvGrpSpPr>
        <p:grpSpPr>
          <a:xfrm>
            <a:off x="5852402" y="2262046"/>
            <a:ext cx="505896" cy="600164"/>
            <a:chOff x="7768088" y="2579617"/>
            <a:chExt cx="674440" cy="800403"/>
          </a:xfrm>
        </p:grpSpPr>
        <p:sp>
          <p:nvSpPr>
            <p:cNvPr id="159" name="椭圆 158"/>
            <p:cNvSpPr/>
            <p:nvPr/>
          </p:nvSpPr>
          <p:spPr>
            <a:xfrm>
              <a:off x="7768088" y="2614418"/>
              <a:ext cx="674440" cy="674440"/>
            </a:xfrm>
            <a:prstGeom prst="ellipse">
              <a:avLst/>
            </a:prstGeom>
            <a:solidFill>
              <a:sysClr val="window" lastClr="FFFFFF">
                <a:lumMod val="95000"/>
              </a:sysClr>
            </a:solidFill>
            <a:ln w="22225" cap="flat" cmpd="sng" algn="ctr">
              <a:gradFill flip="none" rotWithShape="1">
                <a:gsLst>
                  <a:gs pos="0">
                    <a:schemeClr val="bg1"/>
                  </a:gs>
                  <a:gs pos="100000">
                    <a:schemeClr val="tx1"/>
                  </a:gs>
                </a:gsLst>
                <a:lin ang="2700000" scaled="1"/>
                <a:tileRect/>
              </a:gradFill>
              <a:prstDash val="solid"/>
              <a:miter lim="800000"/>
            </a:ln>
            <a:effectLst>
              <a:innerShdw blurRad="63500" dist="25400" dir="13500000">
                <a:prstClr val="black">
                  <a:alpha val="50000"/>
                </a:prstClr>
              </a:innerShdw>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160" name="文本框 65"/>
            <p:cNvSpPr txBox="1"/>
            <p:nvPr/>
          </p:nvSpPr>
          <p:spPr>
            <a:xfrm>
              <a:off x="7834075" y="2579617"/>
              <a:ext cx="561699" cy="8004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300" b="0" i="0" u="none" strike="noStrike" kern="0" cap="none" spc="0" normalizeH="0" baseline="0" noProof="0" dirty="0">
                  <a:ln>
                    <a:noFill/>
                  </a:ln>
                  <a:solidFill>
                    <a:schemeClr val="bg1"/>
                  </a:solidFill>
                  <a:effectLst/>
                  <a:uLnTx/>
                  <a:uFillTx/>
                  <a:latin typeface="Impact" panose="020B0806030902050204" pitchFamily="34" charset="0"/>
                </a:rPr>
                <a:t>3</a:t>
              </a:r>
              <a:endParaRPr kumimoji="0" lang="zh-CN" altLang="en-US" sz="3300" b="0" i="0" u="none" strike="noStrike" kern="0" cap="none" spc="0" normalizeH="0" baseline="0" noProof="0" dirty="0">
                <a:ln>
                  <a:noFill/>
                </a:ln>
                <a:solidFill>
                  <a:schemeClr val="bg1"/>
                </a:solidFill>
                <a:effectLst/>
                <a:uLnTx/>
                <a:uFillTx/>
                <a:latin typeface="Impact" panose="020B0806030902050204" pitchFamily="34" charset="0"/>
              </a:endParaRPr>
            </a:p>
          </p:txBody>
        </p:sp>
      </p:grpSp>
      <p:grpSp>
        <p:nvGrpSpPr>
          <p:cNvPr id="164" name="组合 163"/>
          <p:cNvGrpSpPr/>
          <p:nvPr/>
        </p:nvGrpSpPr>
        <p:grpSpPr>
          <a:xfrm>
            <a:off x="3445704" y="3297999"/>
            <a:ext cx="363746" cy="357291"/>
            <a:chOff x="5037571" y="856343"/>
            <a:chExt cx="715006" cy="702571"/>
          </a:xfrm>
        </p:grpSpPr>
        <p:sp>
          <p:nvSpPr>
            <p:cNvPr id="165"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endParaRPr>
            </a:p>
          </p:txBody>
        </p:sp>
        <p:sp>
          <p:nvSpPr>
            <p:cNvPr id="166"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endParaRPr>
            </a:p>
          </p:txBody>
        </p:sp>
        <p:sp>
          <p:nvSpPr>
            <p:cNvPr id="167"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endParaRPr>
            </a:p>
          </p:txBody>
        </p:sp>
      </p:grpSp>
      <p:grpSp>
        <p:nvGrpSpPr>
          <p:cNvPr id="168" name="组合 167"/>
          <p:cNvGrpSpPr/>
          <p:nvPr/>
        </p:nvGrpSpPr>
        <p:grpSpPr>
          <a:xfrm>
            <a:off x="4681005" y="3693756"/>
            <a:ext cx="361483" cy="341225"/>
            <a:chOff x="6460269" y="872801"/>
            <a:chExt cx="709154" cy="669655"/>
          </a:xfrm>
          <a:solidFill>
            <a:sysClr val="window" lastClr="FFFFFF"/>
          </a:solidFill>
        </p:grpSpPr>
        <p:sp>
          <p:nvSpPr>
            <p:cNvPr id="169"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endParaRPr>
            </a:p>
          </p:txBody>
        </p:sp>
        <p:sp>
          <p:nvSpPr>
            <p:cNvPr id="170"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endParaRPr>
            </a:p>
          </p:txBody>
        </p:sp>
      </p:grpSp>
      <p:grpSp>
        <p:nvGrpSpPr>
          <p:cNvPr id="171" name="组合 170"/>
          <p:cNvGrpSpPr/>
          <p:nvPr/>
        </p:nvGrpSpPr>
        <p:grpSpPr>
          <a:xfrm>
            <a:off x="5891659" y="4007618"/>
            <a:ext cx="342251" cy="344441"/>
            <a:chOff x="5042691" y="2273920"/>
            <a:chExt cx="702937" cy="707692"/>
          </a:xfrm>
          <a:solidFill>
            <a:sysClr val="window" lastClr="FFFFFF"/>
          </a:solidFill>
        </p:grpSpPr>
        <p:sp>
          <p:nvSpPr>
            <p:cNvPr id="172"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endParaRPr>
            </a:p>
          </p:txBody>
        </p:sp>
        <p:sp>
          <p:nvSpPr>
            <p:cNvPr id="173"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endParaRPr>
            </a:p>
          </p:txBody>
        </p:sp>
      </p:grpSp>
      <p:grpSp>
        <p:nvGrpSpPr>
          <p:cNvPr id="174" name="组合 173"/>
          <p:cNvGrpSpPr/>
          <p:nvPr/>
        </p:nvGrpSpPr>
        <p:grpSpPr>
          <a:xfrm>
            <a:off x="7088607" y="4380485"/>
            <a:ext cx="302975" cy="300831"/>
            <a:chOff x="6463926" y="2278309"/>
            <a:chExt cx="708057" cy="703302"/>
          </a:xfrm>
        </p:grpSpPr>
        <p:sp>
          <p:nvSpPr>
            <p:cNvPr id="175"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endParaRPr>
            </a:p>
          </p:txBody>
        </p:sp>
        <p:sp>
          <p:nvSpPr>
            <p:cNvPr id="176"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endParaRPr>
            </a:p>
          </p:txBody>
        </p:sp>
        <p:sp>
          <p:nvSpPr>
            <p:cNvPr id="177"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endParaRPr>
            </a:p>
          </p:txBody>
        </p:sp>
        <p:sp>
          <p:nvSpPr>
            <p:cNvPr id="178"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endParaRPr>
            </a:p>
          </p:txBody>
        </p:sp>
      </p:grpSp>
      <p:sp>
        <p:nvSpPr>
          <p:cNvPr id="179" name="文本框 194"/>
          <p:cNvSpPr txBox="1"/>
          <p:nvPr/>
        </p:nvSpPr>
        <p:spPr>
          <a:xfrm>
            <a:off x="653633" y="1060847"/>
            <a:ext cx="2269541" cy="1198880"/>
          </a:xfrm>
          <a:prstGeom prst="rect">
            <a:avLst/>
          </a:prstGeom>
          <a:noFill/>
        </p:spPr>
        <p:txBody>
          <a:bodyPr wrap="square" rtlCol="0">
            <a:spAutoFit/>
          </a:bodyPr>
          <a:lstStyle/>
          <a:p>
            <a:pPr marL="0" lvl="1"/>
            <a:r>
              <a:rPr lang="zh-CN" altLang="en-US" sz="2400" b="1" noProof="0" dirty="0">
                <a:ln>
                  <a:noFill/>
                </a:ln>
                <a:solidFill>
                  <a:schemeClr val="bg2"/>
                </a:solidFill>
                <a:effectLst/>
                <a:uLnTx/>
                <a:uFillTx/>
                <a:latin typeface="微软雅黑" panose="020B0503020204020204" pitchFamily="34" charset="-122"/>
                <a:ea typeface="微软雅黑" panose="020B0503020204020204" pitchFamily="34" charset="-122"/>
                <a:sym typeface="+mn-ea"/>
              </a:rPr>
              <a:t>内部控制建设中存在的问题</a:t>
            </a:r>
            <a:endParaRPr lang="zh-CN" altLang="en-US" sz="24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180" name="直接连接符 179"/>
          <p:cNvCxnSpPr/>
          <p:nvPr/>
        </p:nvCxnSpPr>
        <p:spPr>
          <a:xfrm>
            <a:off x="719716" y="1881452"/>
            <a:ext cx="2094438" cy="0"/>
          </a:xfrm>
          <a:prstGeom prst="line">
            <a:avLst/>
          </a:prstGeom>
          <a:noFill/>
          <a:ln w="19050" cap="flat" cmpd="sng" algn="ctr">
            <a:solidFill>
              <a:schemeClr val="bg2"/>
            </a:solidFill>
            <a:prstDash val="solid"/>
            <a:miter lim="800000"/>
          </a:ln>
          <a:effectLst/>
        </p:spPr>
      </p:cxnSp>
      <p:sp>
        <p:nvSpPr>
          <p:cNvPr id="181" name="文本框 107"/>
          <p:cNvSpPr txBox="1"/>
          <p:nvPr/>
        </p:nvSpPr>
        <p:spPr>
          <a:xfrm>
            <a:off x="611505" y="1931670"/>
            <a:ext cx="2310765" cy="1090930"/>
          </a:xfrm>
          <a:prstGeom prst="rect">
            <a:avLst/>
          </a:prstGeom>
          <a:noFill/>
        </p:spPr>
        <p:txBody>
          <a:bodyPr wrap="square" rtlCol="0">
            <a:spAutoFit/>
          </a:bodyPr>
          <a:lstStyle/>
          <a:p>
            <a:pPr algn="just">
              <a:lnSpc>
                <a:spcPct val="130000"/>
              </a:lnSpc>
            </a:pPr>
            <a:r>
              <a:rPr lang="zh-CN" altLang="en-US" sz="1050" dirty="0">
                <a:solidFill>
                  <a:srgbClr val="5F5F5F"/>
                </a:solidFill>
                <a:latin typeface="微软雅黑" panose="020B0503020204020204" pitchFamily="34" charset="-122"/>
                <a:ea typeface="微软雅黑" panose="020B0503020204020204" pitchFamily="34" charset="-122"/>
              </a:rPr>
              <a:t>     </a:t>
            </a:r>
            <a:r>
              <a:rPr lang="zh-CN" sz="1600" dirty="0">
                <a:solidFill>
                  <a:srgbClr val="5F5F5F"/>
                </a:solidFill>
                <a:latin typeface="新宋体" panose="02010609030101010101" charset="-122"/>
                <a:ea typeface="新宋体" panose="02010609030101010101" charset="-122"/>
              </a:rPr>
              <a:t>在内部建设建设过程中同样有一些问题在困扰着我们</a:t>
            </a:r>
            <a:r>
              <a:rPr lang="zh-CN" sz="1800" dirty="0">
                <a:solidFill>
                  <a:srgbClr val="5F5F5F"/>
                </a:solidFill>
                <a:latin typeface="微软雅黑" panose="020B0503020204020204" pitchFamily="34" charset="-122"/>
                <a:ea typeface="微软雅黑" panose="020B0503020204020204" pitchFamily="34" charset="-122"/>
              </a:rPr>
              <a:t>。</a:t>
            </a:r>
            <a:endParaRPr lang="zh-CN" sz="1800" dirty="0">
              <a:solidFill>
                <a:srgbClr val="5F5F5F"/>
              </a:solidFill>
              <a:latin typeface="微软雅黑" panose="020B0503020204020204" pitchFamily="34" charset="-122"/>
              <a:ea typeface="微软雅黑" panose="020B0503020204020204" pitchFamily="34" charset="-122"/>
            </a:endParaRPr>
          </a:p>
        </p:txBody>
      </p:sp>
      <p:grpSp>
        <p:nvGrpSpPr>
          <p:cNvPr id="182" name="组合 181"/>
          <p:cNvGrpSpPr/>
          <p:nvPr/>
        </p:nvGrpSpPr>
        <p:grpSpPr>
          <a:xfrm>
            <a:off x="3375449" y="2100308"/>
            <a:ext cx="1104688" cy="1198880"/>
            <a:chOff x="4465912" y="2363918"/>
            <a:chExt cx="1472725" cy="1598877"/>
          </a:xfrm>
        </p:grpSpPr>
        <p:sp>
          <p:nvSpPr>
            <p:cNvPr id="183" name="文本框 68"/>
            <p:cNvSpPr txBox="1"/>
            <p:nvPr/>
          </p:nvSpPr>
          <p:spPr>
            <a:xfrm>
              <a:off x="4465912" y="2598921"/>
              <a:ext cx="1472725" cy="3675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endParaRPr>
            </a:p>
          </p:txBody>
        </p:sp>
        <p:sp>
          <p:nvSpPr>
            <p:cNvPr id="184" name="文本框 129"/>
            <p:cNvSpPr txBox="1"/>
            <p:nvPr/>
          </p:nvSpPr>
          <p:spPr>
            <a:xfrm>
              <a:off x="4545805" y="2363918"/>
              <a:ext cx="1312951" cy="1598877"/>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1200"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rPr>
                <a:t>部分单位主要领导对内部控制认识不到位</a:t>
              </a:r>
              <a:endParaRPr lang="zh-CN" altLang="en-US" sz="1200"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endParaRPr>
            </a:p>
          </p:txBody>
        </p:sp>
      </p:grpSp>
      <p:grpSp>
        <p:nvGrpSpPr>
          <p:cNvPr id="185" name="组合 184"/>
          <p:cNvGrpSpPr/>
          <p:nvPr/>
        </p:nvGrpSpPr>
        <p:grpSpPr>
          <a:xfrm>
            <a:off x="4589601" y="2551977"/>
            <a:ext cx="1120195" cy="1198880"/>
            <a:chOff x="6084571" y="2966283"/>
            <a:chExt cx="1493398" cy="1598876"/>
          </a:xfrm>
        </p:grpSpPr>
        <p:sp>
          <p:nvSpPr>
            <p:cNvPr id="186" name="文本框 71"/>
            <p:cNvSpPr txBox="1"/>
            <p:nvPr/>
          </p:nvSpPr>
          <p:spPr>
            <a:xfrm>
              <a:off x="6105244" y="3100260"/>
              <a:ext cx="1472725" cy="3675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endParaRPr>
            </a:p>
          </p:txBody>
        </p:sp>
        <p:sp>
          <p:nvSpPr>
            <p:cNvPr id="187" name="文本框 129"/>
            <p:cNvSpPr txBox="1"/>
            <p:nvPr/>
          </p:nvSpPr>
          <p:spPr>
            <a:xfrm>
              <a:off x="6084571" y="2966283"/>
              <a:ext cx="1312951" cy="159887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1200"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rPr>
                <a:t>行业主管部门的主体责任未能很好确立</a:t>
              </a:r>
              <a:endParaRPr lang="zh-CN" altLang="en-US" sz="1200"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endParaRPr>
            </a:p>
          </p:txBody>
        </p:sp>
      </p:grpSp>
      <p:grpSp>
        <p:nvGrpSpPr>
          <p:cNvPr id="188" name="组合 187"/>
          <p:cNvGrpSpPr/>
          <p:nvPr/>
        </p:nvGrpSpPr>
        <p:grpSpPr>
          <a:xfrm>
            <a:off x="5812701" y="2980924"/>
            <a:ext cx="1104688" cy="922020"/>
            <a:chOff x="7715158" y="3538342"/>
            <a:chExt cx="1472725" cy="1229645"/>
          </a:xfrm>
        </p:grpSpPr>
        <p:sp>
          <p:nvSpPr>
            <p:cNvPr id="189" name="文本框 74"/>
            <p:cNvSpPr txBox="1"/>
            <p:nvPr/>
          </p:nvSpPr>
          <p:spPr>
            <a:xfrm>
              <a:off x="7715158" y="3538410"/>
              <a:ext cx="1472725" cy="3675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endParaRPr>
            </a:p>
          </p:txBody>
        </p:sp>
        <p:sp>
          <p:nvSpPr>
            <p:cNvPr id="190" name="文本框 129"/>
            <p:cNvSpPr txBox="1"/>
            <p:nvPr/>
          </p:nvSpPr>
          <p:spPr>
            <a:xfrm>
              <a:off x="7715163" y="3538342"/>
              <a:ext cx="1312951" cy="122964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1200"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rPr>
                <a:t>未建立常态化的风险评估机制</a:t>
              </a:r>
              <a:endParaRPr lang="zh-CN" altLang="en-US" sz="1200"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endParaRPr>
            </a:p>
          </p:txBody>
        </p:sp>
      </p:grpSp>
      <p:grpSp>
        <p:nvGrpSpPr>
          <p:cNvPr id="191" name="组合 190"/>
          <p:cNvGrpSpPr/>
          <p:nvPr/>
        </p:nvGrpSpPr>
        <p:grpSpPr>
          <a:xfrm>
            <a:off x="6993370" y="3351002"/>
            <a:ext cx="1115055" cy="922101"/>
            <a:chOff x="9289180" y="4031895"/>
            <a:chExt cx="1486546" cy="1229753"/>
          </a:xfrm>
        </p:grpSpPr>
        <p:sp>
          <p:nvSpPr>
            <p:cNvPr id="192" name="文本框 77"/>
            <p:cNvSpPr txBox="1"/>
            <p:nvPr/>
          </p:nvSpPr>
          <p:spPr>
            <a:xfrm>
              <a:off x="9303001" y="4031895"/>
              <a:ext cx="1472725" cy="3675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endParaRPr>
            </a:p>
          </p:txBody>
        </p:sp>
        <p:sp>
          <p:nvSpPr>
            <p:cNvPr id="193" name="文本框 129"/>
            <p:cNvSpPr txBox="1"/>
            <p:nvPr/>
          </p:nvSpPr>
          <p:spPr>
            <a:xfrm>
              <a:off x="9289180" y="4032003"/>
              <a:ext cx="1312951" cy="122964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1200"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rPr>
                <a:t>部分单位仍然畏和抵触情绪</a:t>
              </a:r>
              <a:endParaRPr lang="zh-CN" altLang="en-US" sz="1200"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endParaRPr>
            </a:p>
          </p:txBody>
        </p:sp>
      </p:grpSp>
      <p:pic>
        <p:nvPicPr>
          <p:cNvPr id="3" name="图片 2" descr="渝北内控"/>
          <p:cNvPicPr>
            <a:picLocks noChangeAspect="1"/>
          </p:cNvPicPr>
          <p:nvPr/>
        </p:nvPicPr>
        <p:blipFill>
          <a:blip r:embed="rId3"/>
          <a:stretch>
            <a:fillRect/>
          </a:stretch>
        </p:blipFill>
        <p:spPr>
          <a:xfrm>
            <a:off x="7002780" y="38735"/>
            <a:ext cx="2105025" cy="503555"/>
          </a:xfrm>
          <a:prstGeom prst="rect">
            <a:avLst/>
          </a:prstGeom>
        </p:spPr>
      </p:pic>
      <p:sp>
        <p:nvSpPr>
          <p:cNvPr id="5" name="文本框 4"/>
          <p:cNvSpPr txBox="1"/>
          <p:nvPr/>
        </p:nvSpPr>
        <p:spPr>
          <a:xfrm>
            <a:off x="1611630" y="4867910"/>
            <a:ext cx="5920740" cy="39878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par>
                              <p:cTn id="21" fill="hold">
                                <p:stCondLst>
                                  <p:cond delay="2401"/>
                                </p:stCondLst>
                                <p:childTnLst>
                                  <p:par>
                                    <p:cTn id="22" presetID="2" presetClass="entr" presetSubtype="2" accel="40000" fill="hold" nodeType="afterEffect" p14:presetBounceEnd="40000">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14:bounceEnd="40000">
                                          <p:cBhvr additive="base">
                                            <p:cTn id="24" dur="1500" fill="hold"/>
                                            <p:tgtEl>
                                              <p:spTgt spid="132"/>
                                            </p:tgtEl>
                                            <p:attrNameLst>
                                              <p:attrName>ppt_x</p:attrName>
                                            </p:attrNameLst>
                                          </p:cBhvr>
                                          <p:tavLst>
                                            <p:tav tm="0">
                                              <p:val>
                                                <p:strVal val="1+#ppt_w/2"/>
                                              </p:val>
                                            </p:tav>
                                            <p:tav tm="100000">
                                              <p:val>
                                                <p:strVal val="#ppt_x"/>
                                              </p:val>
                                            </p:tav>
                                          </p:tavLst>
                                        </p:anim>
                                        <p:anim calcmode="lin" valueType="num" p14:bounceEnd="40000">
                                          <p:cBhvr additive="base">
                                            <p:cTn id="25" dur="1500" fill="hold"/>
                                            <p:tgtEl>
                                              <p:spTgt spid="132"/>
                                            </p:tgtEl>
                                            <p:attrNameLst>
                                              <p:attrName>ppt_y</p:attrName>
                                            </p:attrNameLst>
                                          </p:cBhvr>
                                          <p:tavLst>
                                            <p:tav tm="0">
                                              <p:val>
                                                <p:strVal val="#ppt_y"/>
                                              </p:val>
                                            </p:tav>
                                            <p:tav tm="100000">
                                              <p:val>
                                                <p:strVal val="#ppt_y"/>
                                              </p:val>
                                            </p:tav>
                                          </p:tavLst>
                                        </p:anim>
                                      </p:childTnLst>
                                    </p:cTn>
                                  </p:par>
                                  <p:par>
                                    <p:cTn id="26" presetID="2" presetClass="entr" presetSubtype="2" accel="40000" fill="hold" nodeType="withEffect" p14:presetBounceEnd="40000">
                                      <p:stCondLst>
                                        <p:cond delay="250"/>
                                      </p:stCondLst>
                                      <p:childTnLst>
                                        <p:set>
                                          <p:cBhvr>
                                            <p:cTn id="27" dur="1" fill="hold">
                                              <p:stCondLst>
                                                <p:cond delay="0"/>
                                              </p:stCondLst>
                                            </p:cTn>
                                            <p:tgtEl>
                                              <p:spTgt spid="137"/>
                                            </p:tgtEl>
                                            <p:attrNameLst>
                                              <p:attrName>style.visibility</p:attrName>
                                            </p:attrNameLst>
                                          </p:cBhvr>
                                          <p:to>
                                            <p:strVal val="visible"/>
                                          </p:to>
                                        </p:set>
                                        <p:anim calcmode="lin" valueType="num" p14:bounceEnd="40000">
                                          <p:cBhvr additive="base">
                                            <p:cTn id="28" dur="1500" fill="hold"/>
                                            <p:tgtEl>
                                              <p:spTgt spid="137"/>
                                            </p:tgtEl>
                                            <p:attrNameLst>
                                              <p:attrName>ppt_x</p:attrName>
                                            </p:attrNameLst>
                                          </p:cBhvr>
                                          <p:tavLst>
                                            <p:tav tm="0">
                                              <p:val>
                                                <p:strVal val="1+#ppt_w/2"/>
                                              </p:val>
                                            </p:tav>
                                            <p:tav tm="100000">
                                              <p:val>
                                                <p:strVal val="#ppt_x"/>
                                              </p:val>
                                            </p:tav>
                                          </p:tavLst>
                                        </p:anim>
                                        <p:anim calcmode="lin" valueType="num" p14:bounceEnd="40000">
                                          <p:cBhvr additive="base">
                                            <p:cTn id="29" dur="1500" fill="hold"/>
                                            <p:tgtEl>
                                              <p:spTgt spid="137"/>
                                            </p:tgtEl>
                                            <p:attrNameLst>
                                              <p:attrName>ppt_y</p:attrName>
                                            </p:attrNameLst>
                                          </p:cBhvr>
                                          <p:tavLst>
                                            <p:tav tm="0">
                                              <p:val>
                                                <p:strVal val="#ppt_y"/>
                                              </p:val>
                                            </p:tav>
                                            <p:tav tm="100000">
                                              <p:val>
                                                <p:strVal val="#ppt_y"/>
                                              </p:val>
                                            </p:tav>
                                          </p:tavLst>
                                        </p:anim>
                                      </p:childTnLst>
                                    </p:cTn>
                                  </p:par>
                                  <p:par>
                                    <p:cTn id="30" presetID="2" presetClass="entr" presetSubtype="2" accel="40000" fill="hold" nodeType="withEffect" p14:presetBounceEnd="40000">
                                      <p:stCondLst>
                                        <p:cond delay="500"/>
                                      </p:stCondLst>
                                      <p:childTnLst>
                                        <p:set>
                                          <p:cBhvr>
                                            <p:cTn id="31" dur="1" fill="hold">
                                              <p:stCondLst>
                                                <p:cond delay="0"/>
                                              </p:stCondLst>
                                            </p:cTn>
                                            <p:tgtEl>
                                              <p:spTgt spid="142"/>
                                            </p:tgtEl>
                                            <p:attrNameLst>
                                              <p:attrName>style.visibility</p:attrName>
                                            </p:attrNameLst>
                                          </p:cBhvr>
                                          <p:to>
                                            <p:strVal val="visible"/>
                                          </p:to>
                                        </p:set>
                                        <p:anim calcmode="lin" valueType="num" p14:bounceEnd="40000">
                                          <p:cBhvr additive="base">
                                            <p:cTn id="32" dur="1500" fill="hold"/>
                                            <p:tgtEl>
                                              <p:spTgt spid="142"/>
                                            </p:tgtEl>
                                            <p:attrNameLst>
                                              <p:attrName>ppt_x</p:attrName>
                                            </p:attrNameLst>
                                          </p:cBhvr>
                                          <p:tavLst>
                                            <p:tav tm="0">
                                              <p:val>
                                                <p:strVal val="1+#ppt_w/2"/>
                                              </p:val>
                                            </p:tav>
                                            <p:tav tm="100000">
                                              <p:val>
                                                <p:strVal val="#ppt_x"/>
                                              </p:val>
                                            </p:tav>
                                          </p:tavLst>
                                        </p:anim>
                                        <p:anim calcmode="lin" valueType="num" p14:bounceEnd="40000">
                                          <p:cBhvr additive="base">
                                            <p:cTn id="33" dur="1500" fill="hold"/>
                                            <p:tgtEl>
                                              <p:spTgt spid="142"/>
                                            </p:tgtEl>
                                            <p:attrNameLst>
                                              <p:attrName>ppt_y</p:attrName>
                                            </p:attrNameLst>
                                          </p:cBhvr>
                                          <p:tavLst>
                                            <p:tav tm="0">
                                              <p:val>
                                                <p:strVal val="#ppt_y"/>
                                              </p:val>
                                            </p:tav>
                                            <p:tav tm="100000">
                                              <p:val>
                                                <p:strVal val="#ppt_y"/>
                                              </p:val>
                                            </p:tav>
                                          </p:tavLst>
                                        </p:anim>
                                      </p:childTnLst>
                                    </p:cTn>
                                  </p:par>
                                </p:childTnLst>
                              </p:cTn>
                            </p:par>
                            <p:par>
                              <p:cTn id="34" fill="hold">
                                <p:stCondLst>
                                  <p:cond delay="3901"/>
                                </p:stCondLst>
                                <p:childTnLst>
                                  <p:par>
                                    <p:cTn id="35" presetID="21" presetClass="entr" presetSubtype="1" fill="hold" nodeType="afterEffect">
                                      <p:stCondLst>
                                        <p:cond delay="0"/>
                                      </p:stCondLst>
                                      <p:childTnLst>
                                        <p:set>
                                          <p:cBhvr>
                                            <p:cTn id="36" dur="1" fill="hold">
                                              <p:stCondLst>
                                                <p:cond delay="0"/>
                                              </p:stCondLst>
                                            </p:cTn>
                                            <p:tgtEl>
                                              <p:spTgt spid="152"/>
                                            </p:tgtEl>
                                            <p:attrNameLst>
                                              <p:attrName>style.visibility</p:attrName>
                                            </p:attrNameLst>
                                          </p:cBhvr>
                                          <p:to>
                                            <p:strVal val="visible"/>
                                          </p:to>
                                        </p:set>
                                        <p:animEffect transition="in" filter="wheel(1)">
                                          <p:cBhvr>
                                            <p:cTn id="37" dur="1250"/>
                                            <p:tgtEl>
                                              <p:spTgt spid="152"/>
                                            </p:tgtEl>
                                          </p:cBhvr>
                                        </p:animEffect>
                                      </p:childTnLst>
                                    </p:cTn>
                                  </p:par>
                                  <p:par>
                                    <p:cTn id="38" presetID="21" presetClass="entr" presetSubtype="1" fill="hold" nodeType="withEffect">
                                      <p:stCondLst>
                                        <p:cond delay="250"/>
                                      </p:stCondLst>
                                      <p:childTnLst>
                                        <p:set>
                                          <p:cBhvr>
                                            <p:cTn id="39" dur="1" fill="hold">
                                              <p:stCondLst>
                                                <p:cond delay="0"/>
                                              </p:stCondLst>
                                            </p:cTn>
                                            <p:tgtEl>
                                              <p:spTgt spid="155"/>
                                            </p:tgtEl>
                                            <p:attrNameLst>
                                              <p:attrName>style.visibility</p:attrName>
                                            </p:attrNameLst>
                                          </p:cBhvr>
                                          <p:to>
                                            <p:strVal val="visible"/>
                                          </p:to>
                                        </p:set>
                                        <p:animEffect transition="in" filter="wheel(1)">
                                          <p:cBhvr>
                                            <p:cTn id="40" dur="1250"/>
                                            <p:tgtEl>
                                              <p:spTgt spid="155"/>
                                            </p:tgtEl>
                                          </p:cBhvr>
                                        </p:animEffect>
                                      </p:childTnLst>
                                    </p:cTn>
                                  </p:par>
                                  <p:par>
                                    <p:cTn id="41" presetID="21" presetClass="entr" presetSubtype="1" fill="hold" nodeType="withEffect">
                                      <p:stCondLst>
                                        <p:cond delay="500"/>
                                      </p:stCondLst>
                                      <p:childTnLst>
                                        <p:set>
                                          <p:cBhvr>
                                            <p:cTn id="42" dur="1" fill="hold">
                                              <p:stCondLst>
                                                <p:cond delay="0"/>
                                              </p:stCondLst>
                                            </p:cTn>
                                            <p:tgtEl>
                                              <p:spTgt spid="158"/>
                                            </p:tgtEl>
                                            <p:attrNameLst>
                                              <p:attrName>style.visibility</p:attrName>
                                            </p:attrNameLst>
                                          </p:cBhvr>
                                          <p:to>
                                            <p:strVal val="visible"/>
                                          </p:to>
                                        </p:set>
                                        <p:animEffect transition="in" filter="wheel(1)">
                                          <p:cBhvr>
                                            <p:cTn id="43" dur="1250"/>
                                            <p:tgtEl>
                                              <p:spTgt spid="158"/>
                                            </p:tgtEl>
                                          </p:cBhvr>
                                        </p:animEffect>
                                      </p:childTnLst>
                                    </p:cTn>
                                  </p:par>
                                </p:childTnLst>
                              </p:cTn>
                            </p:par>
                            <p:par>
                              <p:cTn id="44" fill="hold">
                                <p:stCondLst>
                                  <p:cond delay="5401"/>
                                </p:stCondLst>
                                <p:childTnLst>
                                  <p:par>
                                    <p:cTn id="45" presetID="53" presetClass="entr" presetSubtype="16" fill="hold" nodeType="afterEffect">
                                      <p:stCondLst>
                                        <p:cond delay="0"/>
                                      </p:stCondLst>
                                      <p:childTnLst>
                                        <p:set>
                                          <p:cBhvr>
                                            <p:cTn id="46" dur="1" fill="hold">
                                              <p:stCondLst>
                                                <p:cond delay="0"/>
                                              </p:stCondLst>
                                            </p:cTn>
                                            <p:tgtEl>
                                              <p:spTgt spid="174"/>
                                            </p:tgtEl>
                                            <p:attrNameLst>
                                              <p:attrName>style.visibility</p:attrName>
                                            </p:attrNameLst>
                                          </p:cBhvr>
                                          <p:to>
                                            <p:strVal val="visible"/>
                                          </p:to>
                                        </p:set>
                                        <p:anim calcmode="lin" valueType="num">
                                          <p:cBhvr>
                                            <p:cTn id="47" dur="500" fill="hold"/>
                                            <p:tgtEl>
                                              <p:spTgt spid="174"/>
                                            </p:tgtEl>
                                            <p:attrNameLst>
                                              <p:attrName>ppt_w</p:attrName>
                                            </p:attrNameLst>
                                          </p:cBhvr>
                                          <p:tavLst>
                                            <p:tav tm="0">
                                              <p:val>
                                                <p:fltVal val="0"/>
                                              </p:val>
                                            </p:tav>
                                            <p:tav tm="100000">
                                              <p:val>
                                                <p:strVal val="#ppt_w"/>
                                              </p:val>
                                            </p:tav>
                                          </p:tavLst>
                                        </p:anim>
                                        <p:anim calcmode="lin" valueType="num">
                                          <p:cBhvr>
                                            <p:cTn id="48" dur="500" fill="hold"/>
                                            <p:tgtEl>
                                              <p:spTgt spid="174"/>
                                            </p:tgtEl>
                                            <p:attrNameLst>
                                              <p:attrName>ppt_h</p:attrName>
                                            </p:attrNameLst>
                                          </p:cBhvr>
                                          <p:tavLst>
                                            <p:tav tm="0">
                                              <p:val>
                                                <p:fltVal val="0"/>
                                              </p:val>
                                            </p:tav>
                                            <p:tav tm="100000">
                                              <p:val>
                                                <p:strVal val="#ppt_h"/>
                                              </p:val>
                                            </p:tav>
                                          </p:tavLst>
                                        </p:anim>
                                        <p:animEffect transition="in" filter="fade">
                                          <p:cBhvr>
                                            <p:cTn id="49" dur="500"/>
                                            <p:tgtEl>
                                              <p:spTgt spid="174"/>
                                            </p:tgtEl>
                                          </p:cBhvr>
                                        </p:animEffect>
                                      </p:childTnLst>
                                    </p:cTn>
                                  </p:par>
                                  <p:par>
                                    <p:cTn id="50" presetID="53" presetClass="entr" presetSubtype="16" fill="hold" nodeType="withEffect">
                                      <p:stCondLst>
                                        <p:cond delay="0"/>
                                      </p:stCondLst>
                                      <p:childTnLst>
                                        <p:set>
                                          <p:cBhvr>
                                            <p:cTn id="51" dur="1" fill="hold">
                                              <p:stCondLst>
                                                <p:cond delay="0"/>
                                              </p:stCondLst>
                                            </p:cTn>
                                            <p:tgtEl>
                                              <p:spTgt spid="171"/>
                                            </p:tgtEl>
                                            <p:attrNameLst>
                                              <p:attrName>style.visibility</p:attrName>
                                            </p:attrNameLst>
                                          </p:cBhvr>
                                          <p:to>
                                            <p:strVal val="visible"/>
                                          </p:to>
                                        </p:set>
                                        <p:anim calcmode="lin" valueType="num">
                                          <p:cBhvr>
                                            <p:cTn id="52" dur="500" fill="hold"/>
                                            <p:tgtEl>
                                              <p:spTgt spid="171"/>
                                            </p:tgtEl>
                                            <p:attrNameLst>
                                              <p:attrName>ppt_w</p:attrName>
                                            </p:attrNameLst>
                                          </p:cBhvr>
                                          <p:tavLst>
                                            <p:tav tm="0">
                                              <p:val>
                                                <p:fltVal val="0"/>
                                              </p:val>
                                            </p:tav>
                                            <p:tav tm="100000">
                                              <p:val>
                                                <p:strVal val="#ppt_w"/>
                                              </p:val>
                                            </p:tav>
                                          </p:tavLst>
                                        </p:anim>
                                        <p:anim calcmode="lin" valueType="num">
                                          <p:cBhvr>
                                            <p:cTn id="53" dur="500" fill="hold"/>
                                            <p:tgtEl>
                                              <p:spTgt spid="171"/>
                                            </p:tgtEl>
                                            <p:attrNameLst>
                                              <p:attrName>ppt_h</p:attrName>
                                            </p:attrNameLst>
                                          </p:cBhvr>
                                          <p:tavLst>
                                            <p:tav tm="0">
                                              <p:val>
                                                <p:fltVal val="0"/>
                                              </p:val>
                                            </p:tav>
                                            <p:tav tm="100000">
                                              <p:val>
                                                <p:strVal val="#ppt_h"/>
                                              </p:val>
                                            </p:tav>
                                          </p:tavLst>
                                        </p:anim>
                                        <p:animEffect transition="in" filter="fade">
                                          <p:cBhvr>
                                            <p:cTn id="54" dur="500"/>
                                            <p:tgtEl>
                                              <p:spTgt spid="171"/>
                                            </p:tgtEl>
                                          </p:cBhvr>
                                        </p:animEffect>
                                      </p:childTnLst>
                                    </p:cTn>
                                  </p:par>
                                  <p:par>
                                    <p:cTn id="55" presetID="53" presetClass="entr" presetSubtype="16" fill="hold" nodeType="withEffect">
                                      <p:stCondLst>
                                        <p:cond delay="0"/>
                                      </p:stCondLst>
                                      <p:childTnLst>
                                        <p:set>
                                          <p:cBhvr>
                                            <p:cTn id="56" dur="1" fill="hold">
                                              <p:stCondLst>
                                                <p:cond delay="0"/>
                                              </p:stCondLst>
                                            </p:cTn>
                                            <p:tgtEl>
                                              <p:spTgt spid="168"/>
                                            </p:tgtEl>
                                            <p:attrNameLst>
                                              <p:attrName>style.visibility</p:attrName>
                                            </p:attrNameLst>
                                          </p:cBhvr>
                                          <p:to>
                                            <p:strVal val="visible"/>
                                          </p:to>
                                        </p:set>
                                        <p:anim calcmode="lin" valueType="num">
                                          <p:cBhvr>
                                            <p:cTn id="57" dur="500" fill="hold"/>
                                            <p:tgtEl>
                                              <p:spTgt spid="168"/>
                                            </p:tgtEl>
                                            <p:attrNameLst>
                                              <p:attrName>ppt_w</p:attrName>
                                            </p:attrNameLst>
                                          </p:cBhvr>
                                          <p:tavLst>
                                            <p:tav tm="0">
                                              <p:val>
                                                <p:fltVal val="0"/>
                                              </p:val>
                                            </p:tav>
                                            <p:tav tm="100000">
                                              <p:val>
                                                <p:strVal val="#ppt_w"/>
                                              </p:val>
                                            </p:tav>
                                          </p:tavLst>
                                        </p:anim>
                                        <p:anim calcmode="lin" valueType="num">
                                          <p:cBhvr>
                                            <p:cTn id="58" dur="500" fill="hold"/>
                                            <p:tgtEl>
                                              <p:spTgt spid="168"/>
                                            </p:tgtEl>
                                            <p:attrNameLst>
                                              <p:attrName>ppt_h</p:attrName>
                                            </p:attrNameLst>
                                          </p:cBhvr>
                                          <p:tavLst>
                                            <p:tav tm="0">
                                              <p:val>
                                                <p:fltVal val="0"/>
                                              </p:val>
                                            </p:tav>
                                            <p:tav tm="100000">
                                              <p:val>
                                                <p:strVal val="#ppt_h"/>
                                              </p:val>
                                            </p:tav>
                                          </p:tavLst>
                                        </p:anim>
                                        <p:animEffect transition="in" filter="fade">
                                          <p:cBhvr>
                                            <p:cTn id="59" dur="500"/>
                                            <p:tgtEl>
                                              <p:spTgt spid="168"/>
                                            </p:tgtEl>
                                          </p:cBhvr>
                                        </p:animEffect>
                                      </p:childTnLst>
                                    </p:cTn>
                                  </p:par>
                                  <p:par>
                                    <p:cTn id="60" presetID="53" presetClass="entr" presetSubtype="16" fill="hold" nodeType="withEffect">
                                      <p:stCondLst>
                                        <p:cond delay="0"/>
                                      </p:stCondLst>
                                      <p:childTnLst>
                                        <p:set>
                                          <p:cBhvr>
                                            <p:cTn id="61" dur="1" fill="hold">
                                              <p:stCondLst>
                                                <p:cond delay="0"/>
                                              </p:stCondLst>
                                            </p:cTn>
                                            <p:tgtEl>
                                              <p:spTgt spid="164"/>
                                            </p:tgtEl>
                                            <p:attrNameLst>
                                              <p:attrName>style.visibility</p:attrName>
                                            </p:attrNameLst>
                                          </p:cBhvr>
                                          <p:to>
                                            <p:strVal val="visible"/>
                                          </p:to>
                                        </p:set>
                                        <p:anim calcmode="lin" valueType="num">
                                          <p:cBhvr>
                                            <p:cTn id="62" dur="500" fill="hold"/>
                                            <p:tgtEl>
                                              <p:spTgt spid="164"/>
                                            </p:tgtEl>
                                            <p:attrNameLst>
                                              <p:attrName>ppt_w</p:attrName>
                                            </p:attrNameLst>
                                          </p:cBhvr>
                                          <p:tavLst>
                                            <p:tav tm="0">
                                              <p:val>
                                                <p:fltVal val="0"/>
                                              </p:val>
                                            </p:tav>
                                            <p:tav tm="100000">
                                              <p:val>
                                                <p:strVal val="#ppt_w"/>
                                              </p:val>
                                            </p:tav>
                                          </p:tavLst>
                                        </p:anim>
                                        <p:anim calcmode="lin" valueType="num">
                                          <p:cBhvr>
                                            <p:cTn id="63" dur="500" fill="hold"/>
                                            <p:tgtEl>
                                              <p:spTgt spid="164"/>
                                            </p:tgtEl>
                                            <p:attrNameLst>
                                              <p:attrName>ppt_h</p:attrName>
                                            </p:attrNameLst>
                                          </p:cBhvr>
                                          <p:tavLst>
                                            <p:tav tm="0">
                                              <p:val>
                                                <p:fltVal val="0"/>
                                              </p:val>
                                            </p:tav>
                                            <p:tav tm="100000">
                                              <p:val>
                                                <p:strVal val="#ppt_h"/>
                                              </p:val>
                                            </p:tav>
                                          </p:tavLst>
                                        </p:anim>
                                        <p:animEffect transition="in" filter="fade">
                                          <p:cBhvr>
                                            <p:cTn id="64" dur="500"/>
                                            <p:tgtEl>
                                              <p:spTgt spid="164"/>
                                            </p:tgtEl>
                                          </p:cBhvr>
                                        </p:animEffect>
                                      </p:childTnLst>
                                    </p:cTn>
                                  </p:par>
                                </p:childTnLst>
                              </p:cTn>
                            </p:par>
                            <p:par>
                              <p:cTn id="65" fill="hold">
                                <p:stCondLst>
                                  <p:cond delay="5901"/>
                                </p:stCondLst>
                                <p:childTnLst>
                                  <p:par>
                                    <p:cTn id="66" presetID="16" presetClass="entr" presetSubtype="37" fill="hold" nodeType="afterEffect">
                                      <p:stCondLst>
                                        <p:cond delay="0"/>
                                      </p:stCondLst>
                                      <p:childTnLst>
                                        <p:set>
                                          <p:cBhvr>
                                            <p:cTn id="67" dur="1" fill="hold">
                                              <p:stCondLst>
                                                <p:cond delay="0"/>
                                              </p:stCondLst>
                                            </p:cTn>
                                            <p:tgtEl>
                                              <p:spTgt spid="182"/>
                                            </p:tgtEl>
                                            <p:attrNameLst>
                                              <p:attrName>style.visibility</p:attrName>
                                            </p:attrNameLst>
                                          </p:cBhvr>
                                          <p:to>
                                            <p:strVal val="visible"/>
                                          </p:to>
                                        </p:set>
                                        <p:animEffect transition="in" filter="barn(outVertical)">
                                          <p:cBhvr>
                                            <p:cTn id="68" dur="500"/>
                                            <p:tgtEl>
                                              <p:spTgt spid="182"/>
                                            </p:tgtEl>
                                          </p:cBhvr>
                                        </p:animEffect>
                                      </p:childTnLst>
                                    </p:cTn>
                                  </p:par>
                                  <p:par>
                                    <p:cTn id="69" presetID="16" presetClass="entr" presetSubtype="37" fill="hold" nodeType="withEffect">
                                      <p:stCondLst>
                                        <p:cond delay="0"/>
                                      </p:stCondLst>
                                      <p:childTnLst>
                                        <p:set>
                                          <p:cBhvr>
                                            <p:cTn id="70" dur="1" fill="hold">
                                              <p:stCondLst>
                                                <p:cond delay="0"/>
                                              </p:stCondLst>
                                            </p:cTn>
                                            <p:tgtEl>
                                              <p:spTgt spid="185"/>
                                            </p:tgtEl>
                                            <p:attrNameLst>
                                              <p:attrName>style.visibility</p:attrName>
                                            </p:attrNameLst>
                                          </p:cBhvr>
                                          <p:to>
                                            <p:strVal val="visible"/>
                                          </p:to>
                                        </p:set>
                                        <p:animEffect transition="in" filter="barn(outVertical)">
                                          <p:cBhvr>
                                            <p:cTn id="71" dur="500"/>
                                            <p:tgtEl>
                                              <p:spTgt spid="185"/>
                                            </p:tgtEl>
                                          </p:cBhvr>
                                        </p:animEffect>
                                      </p:childTnLst>
                                    </p:cTn>
                                  </p:par>
                                  <p:par>
                                    <p:cTn id="72" presetID="16" presetClass="entr" presetSubtype="37" fill="hold" nodeType="withEffect">
                                      <p:stCondLst>
                                        <p:cond delay="0"/>
                                      </p:stCondLst>
                                      <p:childTnLst>
                                        <p:set>
                                          <p:cBhvr>
                                            <p:cTn id="73" dur="1" fill="hold">
                                              <p:stCondLst>
                                                <p:cond delay="0"/>
                                              </p:stCondLst>
                                            </p:cTn>
                                            <p:tgtEl>
                                              <p:spTgt spid="188"/>
                                            </p:tgtEl>
                                            <p:attrNameLst>
                                              <p:attrName>style.visibility</p:attrName>
                                            </p:attrNameLst>
                                          </p:cBhvr>
                                          <p:to>
                                            <p:strVal val="visible"/>
                                          </p:to>
                                        </p:set>
                                        <p:animEffect transition="in" filter="barn(outVertical)">
                                          <p:cBhvr>
                                            <p:cTn id="74" dur="500"/>
                                            <p:tgtEl>
                                              <p:spTgt spid="188"/>
                                            </p:tgtEl>
                                          </p:cBhvr>
                                        </p:animEffect>
                                      </p:childTnLst>
                                    </p:cTn>
                                  </p:par>
                                  <p:par>
                                    <p:cTn id="75" presetID="16" presetClass="entr" presetSubtype="37" fill="hold" nodeType="withEffect">
                                      <p:stCondLst>
                                        <p:cond delay="0"/>
                                      </p:stCondLst>
                                      <p:childTnLst>
                                        <p:set>
                                          <p:cBhvr>
                                            <p:cTn id="76" dur="1" fill="hold">
                                              <p:stCondLst>
                                                <p:cond delay="0"/>
                                              </p:stCondLst>
                                            </p:cTn>
                                            <p:tgtEl>
                                              <p:spTgt spid="191"/>
                                            </p:tgtEl>
                                            <p:attrNameLst>
                                              <p:attrName>style.visibility</p:attrName>
                                            </p:attrNameLst>
                                          </p:cBhvr>
                                          <p:to>
                                            <p:strVal val="visible"/>
                                          </p:to>
                                        </p:set>
                                        <p:animEffect transition="in" filter="barn(outVertical)">
                                          <p:cBhvr>
                                            <p:cTn id="77" dur="500"/>
                                            <p:tgtEl>
                                              <p:spTgt spid="191"/>
                                            </p:tgtEl>
                                          </p:cBhvr>
                                        </p:animEffect>
                                      </p:childTnLst>
                                    </p:cTn>
                                  </p:par>
                                </p:childTnLst>
                              </p:cTn>
                            </p:par>
                            <p:par>
                              <p:cTn id="78" fill="hold">
                                <p:stCondLst>
                                  <p:cond delay="6401"/>
                                </p:stCondLst>
                                <p:childTnLst>
                                  <p:par>
                                    <p:cTn id="79" presetID="22" presetClass="entr" presetSubtype="8" fill="hold" grpId="0" nodeType="afterEffect">
                                      <p:stCondLst>
                                        <p:cond delay="0"/>
                                      </p:stCondLst>
                                      <p:childTnLst>
                                        <p:set>
                                          <p:cBhvr>
                                            <p:cTn id="80" dur="1" fill="hold">
                                              <p:stCondLst>
                                                <p:cond delay="0"/>
                                              </p:stCondLst>
                                            </p:cTn>
                                            <p:tgtEl>
                                              <p:spTgt spid="179"/>
                                            </p:tgtEl>
                                            <p:attrNameLst>
                                              <p:attrName>style.visibility</p:attrName>
                                            </p:attrNameLst>
                                          </p:cBhvr>
                                          <p:to>
                                            <p:strVal val="visible"/>
                                          </p:to>
                                        </p:set>
                                        <p:animEffect transition="in" filter="wipe(left)">
                                          <p:cBhvr>
                                            <p:cTn id="81" dur="500"/>
                                            <p:tgtEl>
                                              <p:spTgt spid="179"/>
                                            </p:tgtEl>
                                          </p:cBhvr>
                                        </p:animEffect>
                                      </p:childTnLst>
                                    </p:cTn>
                                  </p:par>
                                </p:childTnLst>
                              </p:cTn>
                            </p:par>
                            <p:par>
                              <p:cTn id="82" fill="hold">
                                <p:stCondLst>
                                  <p:cond delay="6901"/>
                                </p:stCondLst>
                                <p:childTnLst>
                                  <p:par>
                                    <p:cTn id="83" presetID="22" presetClass="entr" presetSubtype="8" fill="hold" nodeType="afterEffect">
                                      <p:stCondLst>
                                        <p:cond delay="0"/>
                                      </p:stCondLst>
                                      <p:childTnLst>
                                        <p:set>
                                          <p:cBhvr>
                                            <p:cTn id="84" dur="1" fill="hold">
                                              <p:stCondLst>
                                                <p:cond delay="0"/>
                                              </p:stCondLst>
                                            </p:cTn>
                                            <p:tgtEl>
                                              <p:spTgt spid="180"/>
                                            </p:tgtEl>
                                            <p:attrNameLst>
                                              <p:attrName>style.visibility</p:attrName>
                                            </p:attrNameLst>
                                          </p:cBhvr>
                                          <p:to>
                                            <p:strVal val="visible"/>
                                          </p:to>
                                        </p:set>
                                        <p:animEffect transition="in" filter="wipe(left)">
                                          <p:cBhvr>
                                            <p:cTn id="85" dur="500"/>
                                            <p:tgtEl>
                                              <p:spTgt spid="180"/>
                                            </p:tgtEl>
                                          </p:cBhvr>
                                        </p:animEffect>
                                      </p:childTnLst>
                                    </p:cTn>
                                  </p:par>
                                  <p:par>
                                    <p:cTn id="86" presetID="10" presetClass="entr" presetSubtype="0" fill="hold" grpId="0" nodeType="withEffect">
                                      <p:stCondLst>
                                        <p:cond delay="0"/>
                                      </p:stCondLst>
                                      <p:iterate type="lt">
                                        <p:tmPct val="10000"/>
                                      </p:iterate>
                                      <p:childTnLst>
                                        <p:set>
                                          <p:cBhvr>
                                            <p:cTn id="87" dur="1" fill="hold">
                                              <p:stCondLst>
                                                <p:cond delay="0"/>
                                              </p:stCondLst>
                                            </p:cTn>
                                            <p:tgtEl>
                                              <p:spTgt spid="181"/>
                                            </p:tgtEl>
                                            <p:attrNameLst>
                                              <p:attrName>style.visibility</p:attrName>
                                            </p:attrNameLst>
                                          </p:cBhvr>
                                          <p:to>
                                            <p:strVal val="visible"/>
                                          </p:to>
                                        </p:set>
                                        <p:animEffect transition="in" filter="fade">
                                          <p:cBhvr>
                                            <p:cTn id="88"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79" grpId="0"/>
          <p:bldP spid="18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par>
                              <p:cTn id="21" fill="hold">
                                <p:stCondLst>
                                  <p:cond delay="2401"/>
                                </p:stCondLst>
                                <p:childTnLst>
                                  <p:par>
                                    <p:cTn id="22" presetID="2" presetClass="entr" presetSubtype="2" accel="40000" fill="hold" nodeType="after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additive="base">
                                            <p:cTn id="24" dur="1500" fill="hold"/>
                                            <p:tgtEl>
                                              <p:spTgt spid="132"/>
                                            </p:tgtEl>
                                            <p:attrNameLst>
                                              <p:attrName>ppt_x</p:attrName>
                                            </p:attrNameLst>
                                          </p:cBhvr>
                                          <p:tavLst>
                                            <p:tav tm="0">
                                              <p:val>
                                                <p:strVal val="1+#ppt_w/2"/>
                                              </p:val>
                                            </p:tav>
                                            <p:tav tm="100000">
                                              <p:val>
                                                <p:strVal val="#ppt_x"/>
                                              </p:val>
                                            </p:tav>
                                          </p:tavLst>
                                        </p:anim>
                                        <p:anim calcmode="lin" valueType="num">
                                          <p:cBhvr additive="base">
                                            <p:cTn id="25" dur="1500" fill="hold"/>
                                            <p:tgtEl>
                                              <p:spTgt spid="132"/>
                                            </p:tgtEl>
                                            <p:attrNameLst>
                                              <p:attrName>ppt_y</p:attrName>
                                            </p:attrNameLst>
                                          </p:cBhvr>
                                          <p:tavLst>
                                            <p:tav tm="0">
                                              <p:val>
                                                <p:strVal val="#ppt_y"/>
                                              </p:val>
                                            </p:tav>
                                            <p:tav tm="100000">
                                              <p:val>
                                                <p:strVal val="#ppt_y"/>
                                              </p:val>
                                            </p:tav>
                                          </p:tavLst>
                                        </p:anim>
                                      </p:childTnLst>
                                    </p:cTn>
                                  </p:par>
                                  <p:par>
                                    <p:cTn id="26" presetID="2" presetClass="entr" presetSubtype="2" accel="40000" fill="hold" nodeType="withEffect">
                                      <p:stCondLst>
                                        <p:cond delay="250"/>
                                      </p:stCondLst>
                                      <p:childTnLst>
                                        <p:set>
                                          <p:cBhvr>
                                            <p:cTn id="27" dur="1" fill="hold">
                                              <p:stCondLst>
                                                <p:cond delay="0"/>
                                              </p:stCondLst>
                                            </p:cTn>
                                            <p:tgtEl>
                                              <p:spTgt spid="137"/>
                                            </p:tgtEl>
                                            <p:attrNameLst>
                                              <p:attrName>style.visibility</p:attrName>
                                            </p:attrNameLst>
                                          </p:cBhvr>
                                          <p:to>
                                            <p:strVal val="visible"/>
                                          </p:to>
                                        </p:set>
                                        <p:anim calcmode="lin" valueType="num">
                                          <p:cBhvr additive="base">
                                            <p:cTn id="28" dur="1500" fill="hold"/>
                                            <p:tgtEl>
                                              <p:spTgt spid="137"/>
                                            </p:tgtEl>
                                            <p:attrNameLst>
                                              <p:attrName>ppt_x</p:attrName>
                                            </p:attrNameLst>
                                          </p:cBhvr>
                                          <p:tavLst>
                                            <p:tav tm="0">
                                              <p:val>
                                                <p:strVal val="1+#ppt_w/2"/>
                                              </p:val>
                                            </p:tav>
                                            <p:tav tm="100000">
                                              <p:val>
                                                <p:strVal val="#ppt_x"/>
                                              </p:val>
                                            </p:tav>
                                          </p:tavLst>
                                        </p:anim>
                                        <p:anim calcmode="lin" valueType="num">
                                          <p:cBhvr additive="base">
                                            <p:cTn id="29" dur="1500" fill="hold"/>
                                            <p:tgtEl>
                                              <p:spTgt spid="137"/>
                                            </p:tgtEl>
                                            <p:attrNameLst>
                                              <p:attrName>ppt_y</p:attrName>
                                            </p:attrNameLst>
                                          </p:cBhvr>
                                          <p:tavLst>
                                            <p:tav tm="0">
                                              <p:val>
                                                <p:strVal val="#ppt_y"/>
                                              </p:val>
                                            </p:tav>
                                            <p:tav tm="100000">
                                              <p:val>
                                                <p:strVal val="#ppt_y"/>
                                              </p:val>
                                            </p:tav>
                                          </p:tavLst>
                                        </p:anim>
                                      </p:childTnLst>
                                    </p:cTn>
                                  </p:par>
                                  <p:par>
                                    <p:cTn id="30" presetID="2" presetClass="entr" presetSubtype="2" accel="40000" fill="hold" nodeType="withEffect">
                                      <p:stCondLst>
                                        <p:cond delay="500"/>
                                      </p:stCondLst>
                                      <p:childTnLst>
                                        <p:set>
                                          <p:cBhvr>
                                            <p:cTn id="31" dur="1" fill="hold">
                                              <p:stCondLst>
                                                <p:cond delay="0"/>
                                              </p:stCondLst>
                                            </p:cTn>
                                            <p:tgtEl>
                                              <p:spTgt spid="142"/>
                                            </p:tgtEl>
                                            <p:attrNameLst>
                                              <p:attrName>style.visibility</p:attrName>
                                            </p:attrNameLst>
                                          </p:cBhvr>
                                          <p:to>
                                            <p:strVal val="visible"/>
                                          </p:to>
                                        </p:set>
                                        <p:anim calcmode="lin" valueType="num">
                                          <p:cBhvr additive="base">
                                            <p:cTn id="32" dur="1500" fill="hold"/>
                                            <p:tgtEl>
                                              <p:spTgt spid="142"/>
                                            </p:tgtEl>
                                            <p:attrNameLst>
                                              <p:attrName>ppt_x</p:attrName>
                                            </p:attrNameLst>
                                          </p:cBhvr>
                                          <p:tavLst>
                                            <p:tav tm="0">
                                              <p:val>
                                                <p:strVal val="1+#ppt_w/2"/>
                                              </p:val>
                                            </p:tav>
                                            <p:tav tm="100000">
                                              <p:val>
                                                <p:strVal val="#ppt_x"/>
                                              </p:val>
                                            </p:tav>
                                          </p:tavLst>
                                        </p:anim>
                                        <p:anim calcmode="lin" valueType="num">
                                          <p:cBhvr additive="base">
                                            <p:cTn id="33" dur="1500" fill="hold"/>
                                            <p:tgtEl>
                                              <p:spTgt spid="142"/>
                                            </p:tgtEl>
                                            <p:attrNameLst>
                                              <p:attrName>ppt_y</p:attrName>
                                            </p:attrNameLst>
                                          </p:cBhvr>
                                          <p:tavLst>
                                            <p:tav tm="0">
                                              <p:val>
                                                <p:strVal val="#ppt_y"/>
                                              </p:val>
                                            </p:tav>
                                            <p:tav tm="100000">
                                              <p:val>
                                                <p:strVal val="#ppt_y"/>
                                              </p:val>
                                            </p:tav>
                                          </p:tavLst>
                                        </p:anim>
                                      </p:childTnLst>
                                    </p:cTn>
                                  </p:par>
                                </p:childTnLst>
                              </p:cTn>
                            </p:par>
                            <p:par>
                              <p:cTn id="34" fill="hold">
                                <p:stCondLst>
                                  <p:cond delay="3901"/>
                                </p:stCondLst>
                                <p:childTnLst>
                                  <p:par>
                                    <p:cTn id="35" presetID="21" presetClass="entr" presetSubtype="1" fill="hold" nodeType="afterEffect">
                                      <p:stCondLst>
                                        <p:cond delay="0"/>
                                      </p:stCondLst>
                                      <p:childTnLst>
                                        <p:set>
                                          <p:cBhvr>
                                            <p:cTn id="36" dur="1" fill="hold">
                                              <p:stCondLst>
                                                <p:cond delay="0"/>
                                              </p:stCondLst>
                                            </p:cTn>
                                            <p:tgtEl>
                                              <p:spTgt spid="152"/>
                                            </p:tgtEl>
                                            <p:attrNameLst>
                                              <p:attrName>style.visibility</p:attrName>
                                            </p:attrNameLst>
                                          </p:cBhvr>
                                          <p:to>
                                            <p:strVal val="visible"/>
                                          </p:to>
                                        </p:set>
                                        <p:animEffect transition="in" filter="wheel(1)">
                                          <p:cBhvr>
                                            <p:cTn id="37" dur="1250"/>
                                            <p:tgtEl>
                                              <p:spTgt spid="152"/>
                                            </p:tgtEl>
                                          </p:cBhvr>
                                        </p:animEffect>
                                      </p:childTnLst>
                                    </p:cTn>
                                  </p:par>
                                  <p:par>
                                    <p:cTn id="38" presetID="21" presetClass="entr" presetSubtype="1" fill="hold" nodeType="withEffect">
                                      <p:stCondLst>
                                        <p:cond delay="250"/>
                                      </p:stCondLst>
                                      <p:childTnLst>
                                        <p:set>
                                          <p:cBhvr>
                                            <p:cTn id="39" dur="1" fill="hold">
                                              <p:stCondLst>
                                                <p:cond delay="0"/>
                                              </p:stCondLst>
                                            </p:cTn>
                                            <p:tgtEl>
                                              <p:spTgt spid="155"/>
                                            </p:tgtEl>
                                            <p:attrNameLst>
                                              <p:attrName>style.visibility</p:attrName>
                                            </p:attrNameLst>
                                          </p:cBhvr>
                                          <p:to>
                                            <p:strVal val="visible"/>
                                          </p:to>
                                        </p:set>
                                        <p:animEffect transition="in" filter="wheel(1)">
                                          <p:cBhvr>
                                            <p:cTn id="40" dur="1250"/>
                                            <p:tgtEl>
                                              <p:spTgt spid="155"/>
                                            </p:tgtEl>
                                          </p:cBhvr>
                                        </p:animEffect>
                                      </p:childTnLst>
                                    </p:cTn>
                                  </p:par>
                                  <p:par>
                                    <p:cTn id="41" presetID="21" presetClass="entr" presetSubtype="1" fill="hold" nodeType="withEffect">
                                      <p:stCondLst>
                                        <p:cond delay="500"/>
                                      </p:stCondLst>
                                      <p:childTnLst>
                                        <p:set>
                                          <p:cBhvr>
                                            <p:cTn id="42" dur="1" fill="hold">
                                              <p:stCondLst>
                                                <p:cond delay="0"/>
                                              </p:stCondLst>
                                            </p:cTn>
                                            <p:tgtEl>
                                              <p:spTgt spid="158"/>
                                            </p:tgtEl>
                                            <p:attrNameLst>
                                              <p:attrName>style.visibility</p:attrName>
                                            </p:attrNameLst>
                                          </p:cBhvr>
                                          <p:to>
                                            <p:strVal val="visible"/>
                                          </p:to>
                                        </p:set>
                                        <p:animEffect transition="in" filter="wheel(1)">
                                          <p:cBhvr>
                                            <p:cTn id="43" dur="1250"/>
                                            <p:tgtEl>
                                              <p:spTgt spid="158"/>
                                            </p:tgtEl>
                                          </p:cBhvr>
                                        </p:animEffect>
                                      </p:childTnLst>
                                    </p:cTn>
                                  </p:par>
                                </p:childTnLst>
                              </p:cTn>
                            </p:par>
                            <p:par>
                              <p:cTn id="44" fill="hold">
                                <p:stCondLst>
                                  <p:cond delay="5401"/>
                                </p:stCondLst>
                                <p:childTnLst>
                                  <p:par>
                                    <p:cTn id="45" presetID="53" presetClass="entr" presetSubtype="16" fill="hold" nodeType="afterEffect">
                                      <p:stCondLst>
                                        <p:cond delay="0"/>
                                      </p:stCondLst>
                                      <p:childTnLst>
                                        <p:set>
                                          <p:cBhvr>
                                            <p:cTn id="46" dur="1" fill="hold">
                                              <p:stCondLst>
                                                <p:cond delay="0"/>
                                              </p:stCondLst>
                                            </p:cTn>
                                            <p:tgtEl>
                                              <p:spTgt spid="174"/>
                                            </p:tgtEl>
                                            <p:attrNameLst>
                                              <p:attrName>style.visibility</p:attrName>
                                            </p:attrNameLst>
                                          </p:cBhvr>
                                          <p:to>
                                            <p:strVal val="visible"/>
                                          </p:to>
                                        </p:set>
                                        <p:anim calcmode="lin" valueType="num">
                                          <p:cBhvr>
                                            <p:cTn id="47" dur="500" fill="hold"/>
                                            <p:tgtEl>
                                              <p:spTgt spid="174"/>
                                            </p:tgtEl>
                                            <p:attrNameLst>
                                              <p:attrName>ppt_w</p:attrName>
                                            </p:attrNameLst>
                                          </p:cBhvr>
                                          <p:tavLst>
                                            <p:tav tm="0">
                                              <p:val>
                                                <p:fltVal val="0"/>
                                              </p:val>
                                            </p:tav>
                                            <p:tav tm="100000">
                                              <p:val>
                                                <p:strVal val="#ppt_w"/>
                                              </p:val>
                                            </p:tav>
                                          </p:tavLst>
                                        </p:anim>
                                        <p:anim calcmode="lin" valueType="num">
                                          <p:cBhvr>
                                            <p:cTn id="48" dur="500" fill="hold"/>
                                            <p:tgtEl>
                                              <p:spTgt spid="174"/>
                                            </p:tgtEl>
                                            <p:attrNameLst>
                                              <p:attrName>ppt_h</p:attrName>
                                            </p:attrNameLst>
                                          </p:cBhvr>
                                          <p:tavLst>
                                            <p:tav tm="0">
                                              <p:val>
                                                <p:fltVal val="0"/>
                                              </p:val>
                                            </p:tav>
                                            <p:tav tm="100000">
                                              <p:val>
                                                <p:strVal val="#ppt_h"/>
                                              </p:val>
                                            </p:tav>
                                          </p:tavLst>
                                        </p:anim>
                                        <p:animEffect transition="in" filter="fade">
                                          <p:cBhvr>
                                            <p:cTn id="49" dur="500"/>
                                            <p:tgtEl>
                                              <p:spTgt spid="174"/>
                                            </p:tgtEl>
                                          </p:cBhvr>
                                        </p:animEffect>
                                      </p:childTnLst>
                                    </p:cTn>
                                  </p:par>
                                  <p:par>
                                    <p:cTn id="50" presetID="53" presetClass="entr" presetSubtype="16" fill="hold" nodeType="withEffect">
                                      <p:stCondLst>
                                        <p:cond delay="0"/>
                                      </p:stCondLst>
                                      <p:childTnLst>
                                        <p:set>
                                          <p:cBhvr>
                                            <p:cTn id="51" dur="1" fill="hold">
                                              <p:stCondLst>
                                                <p:cond delay="0"/>
                                              </p:stCondLst>
                                            </p:cTn>
                                            <p:tgtEl>
                                              <p:spTgt spid="171"/>
                                            </p:tgtEl>
                                            <p:attrNameLst>
                                              <p:attrName>style.visibility</p:attrName>
                                            </p:attrNameLst>
                                          </p:cBhvr>
                                          <p:to>
                                            <p:strVal val="visible"/>
                                          </p:to>
                                        </p:set>
                                        <p:anim calcmode="lin" valueType="num">
                                          <p:cBhvr>
                                            <p:cTn id="52" dur="500" fill="hold"/>
                                            <p:tgtEl>
                                              <p:spTgt spid="171"/>
                                            </p:tgtEl>
                                            <p:attrNameLst>
                                              <p:attrName>ppt_w</p:attrName>
                                            </p:attrNameLst>
                                          </p:cBhvr>
                                          <p:tavLst>
                                            <p:tav tm="0">
                                              <p:val>
                                                <p:fltVal val="0"/>
                                              </p:val>
                                            </p:tav>
                                            <p:tav tm="100000">
                                              <p:val>
                                                <p:strVal val="#ppt_w"/>
                                              </p:val>
                                            </p:tav>
                                          </p:tavLst>
                                        </p:anim>
                                        <p:anim calcmode="lin" valueType="num">
                                          <p:cBhvr>
                                            <p:cTn id="53" dur="500" fill="hold"/>
                                            <p:tgtEl>
                                              <p:spTgt spid="171"/>
                                            </p:tgtEl>
                                            <p:attrNameLst>
                                              <p:attrName>ppt_h</p:attrName>
                                            </p:attrNameLst>
                                          </p:cBhvr>
                                          <p:tavLst>
                                            <p:tav tm="0">
                                              <p:val>
                                                <p:fltVal val="0"/>
                                              </p:val>
                                            </p:tav>
                                            <p:tav tm="100000">
                                              <p:val>
                                                <p:strVal val="#ppt_h"/>
                                              </p:val>
                                            </p:tav>
                                          </p:tavLst>
                                        </p:anim>
                                        <p:animEffect transition="in" filter="fade">
                                          <p:cBhvr>
                                            <p:cTn id="54" dur="500"/>
                                            <p:tgtEl>
                                              <p:spTgt spid="171"/>
                                            </p:tgtEl>
                                          </p:cBhvr>
                                        </p:animEffect>
                                      </p:childTnLst>
                                    </p:cTn>
                                  </p:par>
                                  <p:par>
                                    <p:cTn id="55" presetID="53" presetClass="entr" presetSubtype="16" fill="hold" nodeType="withEffect">
                                      <p:stCondLst>
                                        <p:cond delay="0"/>
                                      </p:stCondLst>
                                      <p:childTnLst>
                                        <p:set>
                                          <p:cBhvr>
                                            <p:cTn id="56" dur="1" fill="hold">
                                              <p:stCondLst>
                                                <p:cond delay="0"/>
                                              </p:stCondLst>
                                            </p:cTn>
                                            <p:tgtEl>
                                              <p:spTgt spid="168"/>
                                            </p:tgtEl>
                                            <p:attrNameLst>
                                              <p:attrName>style.visibility</p:attrName>
                                            </p:attrNameLst>
                                          </p:cBhvr>
                                          <p:to>
                                            <p:strVal val="visible"/>
                                          </p:to>
                                        </p:set>
                                        <p:anim calcmode="lin" valueType="num">
                                          <p:cBhvr>
                                            <p:cTn id="57" dur="500" fill="hold"/>
                                            <p:tgtEl>
                                              <p:spTgt spid="168"/>
                                            </p:tgtEl>
                                            <p:attrNameLst>
                                              <p:attrName>ppt_w</p:attrName>
                                            </p:attrNameLst>
                                          </p:cBhvr>
                                          <p:tavLst>
                                            <p:tav tm="0">
                                              <p:val>
                                                <p:fltVal val="0"/>
                                              </p:val>
                                            </p:tav>
                                            <p:tav tm="100000">
                                              <p:val>
                                                <p:strVal val="#ppt_w"/>
                                              </p:val>
                                            </p:tav>
                                          </p:tavLst>
                                        </p:anim>
                                        <p:anim calcmode="lin" valueType="num">
                                          <p:cBhvr>
                                            <p:cTn id="58" dur="500" fill="hold"/>
                                            <p:tgtEl>
                                              <p:spTgt spid="168"/>
                                            </p:tgtEl>
                                            <p:attrNameLst>
                                              <p:attrName>ppt_h</p:attrName>
                                            </p:attrNameLst>
                                          </p:cBhvr>
                                          <p:tavLst>
                                            <p:tav tm="0">
                                              <p:val>
                                                <p:fltVal val="0"/>
                                              </p:val>
                                            </p:tav>
                                            <p:tav tm="100000">
                                              <p:val>
                                                <p:strVal val="#ppt_h"/>
                                              </p:val>
                                            </p:tav>
                                          </p:tavLst>
                                        </p:anim>
                                        <p:animEffect transition="in" filter="fade">
                                          <p:cBhvr>
                                            <p:cTn id="59" dur="500"/>
                                            <p:tgtEl>
                                              <p:spTgt spid="168"/>
                                            </p:tgtEl>
                                          </p:cBhvr>
                                        </p:animEffect>
                                      </p:childTnLst>
                                    </p:cTn>
                                  </p:par>
                                  <p:par>
                                    <p:cTn id="60" presetID="53" presetClass="entr" presetSubtype="16" fill="hold" nodeType="withEffect">
                                      <p:stCondLst>
                                        <p:cond delay="0"/>
                                      </p:stCondLst>
                                      <p:childTnLst>
                                        <p:set>
                                          <p:cBhvr>
                                            <p:cTn id="61" dur="1" fill="hold">
                                              <p:stCondLst>
                                                <p:cond delay="0"/>
                                              </p:stCondLst>
                                            </p:cTn>
                                            <p:tgtEl>
                                              <p:spTgt spid="164"/>
                                            </p:tgtEl>
                                            <p:attrNameLst>
                                              <p:attrName>style.visibility</p:attrName>
                                            </p:attrNameLst>
                                          </p:cBhvr>
                                          <p:to>
                                            <p:strVal val="visible"/>
                                          </p:to>
                                        </p:set>
                                        <p:anim calcmode="lin" valueType="num">
                                          <p:cBhvr>
                                            <p:cTn id="62" dur="500" fill="hold"/>
                                            <p:tgtEl>
                                              <p:spTgt spid="164"/>
                                            </p:tgtEl>
                                            <p:attrNameLst>
                                              <p:attrName>ppt_w</p:attrName>
                                            </p:attrNameLst>
                                          </p:cBhvr>
                                          <p:tavLst>
                                            <p:tav tm="0">
                                              <p:val>
                                                <p:fltVal val="0"/>
                                              </p:val>
                                            </p:tav>
                                            <p:tav tm="100000">
                                              <p:val>
                                                <p:strVal val="#ppt_w"/>
                                              </p:val>
                                            </p:tav>
                                          </p:tavLst>
                                        </p:anim>
                                        <p:anim calcmode="lin" valueType="num">
                                          <p:cBhvr>
                                            <p:cTn id="63" dur="500" fill="hold"/>
                                            <p:tgtEl>
                                              <p:spTgt spid="164"/>
                                            </p:tgtEl>
                                            <p:attrNameLst>
                                              <p:attrName>ppt_h</p:attrName>
                                            </p:attrNameLst>
                                          </p:cBhvr>
                                          <p:tavLst>
                                            <p:tav tm="0">
                                              <p:val>
                                                <p:fltVal val="0"/>
                                              </p:val>
                                            </p:tav>
                                            <p:tav tm="100000">
                                              <p:val>
                                                <p:strVal val="#ppt_h"/>
                                              </p:val>
                                            </p:tav>
                                          </p:tavLst>
                                        </p:anim>
                                        <p:animEffect transition="in" filter="fade">
                                          <p:cBhvr>
                                            <p:cTn id="64" dur="500"/>
                                            <p:tgtEl>
                                              <p:spTgt spid="164"/>
                                            </p:tgtEl>
                                          </p:cBhvr>
                                        </p:animEffect>
                                      </p:childTnLst>
                                    </p:cTn>
                                  </p:par>
                                </p:childTnLst>
                              </p:cTn>
                            </p:par>
                            <p:par>
                              <p:cTn id="65" fill="hold">
                                <p:stCondLst>
                                  <p:cond delay="5901"/>
                                </p:stCondLst>
                                <p:childTnLst>
                                  <p:par>
                                    <p:cTn id="66" presetID="16" presetClass="entr" presetSubtype="37" fill="hold" nodeType="afterEffect">
                                      <p:stCondLst>
                                        <p:cond delay="0"/>
                                      </p:stCondLst>
                                      <p:childTnLst>
                                        <p:set>
                                          <p:cBhvr>
                                            <p:cTn id="67" dur="1" fill="hold">
                                              <p:stCondLst>
                                                <p:cond delay="0"/>
                                              </p:stCondLst>
                                            </p:cTn>
                                            <p:tgtEl>
                                              <p:spTgt spid="182"/>
                                            </p:tgtEl>
                                            <p:attrNameLst>
                                              <p:attrName>style.visibility</p:attrName>
                                            </p:attrNameLst>
                                          </p:cBhvr>
                                          <p:to>
                                            <p:strVal val="visible"/>
                                          </p:to>
                                        </p:set>
                                        <p:animEffect transition="in" filter="barn(outVertical)">
                                          <p:cBhvr>
                                            <p:cTn id="68" dur="500"/>
                                            <p:tgtEl>
                                              <p:spTgt spid="182"/>
                                            </p:tgtEl>
                                          </p:cBhvr>
                                        </p:animEffect>
                                      </p:childTnLst>
                                    </p:cTn>
                                  </p:par>
                                  <p:par>
                                    <p:cTn id="69" presetID="16" presetClass="entr" presetSubtype="37" fill="hold" nodeType="withEffect">
                                      <p:stCondLst>
                                        <p:cond delay="0"/>
                                      </p:stCondLst>
                                      <p:childTnLst>
                                        <p:set>
                                          <p:cBhvr>
                                            <p:cTn id="70" dur="1" fill="hold">
                                              <p:stCondLst>
                                                <p:cond delay="0"/>
                                              </p:stCondLst>
                                            </p:cTn>
                                            <p:tgtEl>
                                              <p:spTgt spid="185"/>
                                            </p:tgtEl>
                                            <p:attrNameLst>
                                              <p:attrName>style.visibility</p:attrName>
                                            </p:attrNameLst>
                                          </p:cBhvr>
                                          <p:to>
                                            <p:strVal val="visible"/>
                                          </p:to>
                                        </p:set>
                                        <p:animEffect transition="in" filter="barn(outVertical)">
                                          <p:cBhvr>
                                            <p:cTn id="71" dur="500"/>
                                            <p:tgtEl>
                                              <p:spTgt spid="185"/>
                                            </p:tgtEl>
                                          </p:cBhvr>
                                        </p:animEffect>
                                      </p:childTnLst>
                                    </p:cTn>
                                  </p:par>
                                  <p:par>
                                    <p:cTn id="72" presetID="16" presetClass="entr" presetSubtype="37" fill="hold" nodeType="withEffect">
                                      <p:stCondLst>
                                        <p:cond delay="0"/>
                                      </p:stCondLst>
                                      <p:childTnLst>
                                        <p:set>
                                          <p:cBhvr>
                                            <p:cTn id="73" dur="1" fill="hold">
                                              <p:stCondLst>
                                                <p:cond delay="0"/>
                                              </p:stCondLst>
                                            </p:cTn>
                                            <p:tgtEl>
                                              <p:spTgt spid="188"/>
                                            </p:tgtEl>
                                            <p:attrNameLst>
                                              <p:attrName>style.visibility</p:attrName>
                                            </p:attrNameLst>
                                          </p:cBhvr>
                                          <p:to>
                                            <p:strVal val="visible"/>
                                          </p:to>
                                        </p:set>
                                        <p:animEffect transition="in" filter="barn(outVertical)">
                                          <p:cBhvr>
                                            <p:cTn id="74" dur="500"/>
                                            <p:tgtEl>
                                              <p:spTgt spid="188"/>
                                            </p:tgtEl>
                                          </p:cBhvr>
                                        </p:animEffect>
                                      </p:childTnLst>
                                    </p:cTn>
                                  </p:par>
                                  <p:par>
                                    <p:cTn id="75" presetID="16" presetClass="entr" presetSubtype="37" fill="hold" nodeType="withEffect">
                                      <p:stCondLst>
                                        <p:cond delay="0"/>
                                      </p:stCondLst>
                                      <p:childTnLst>
                                        <p:set>
                                          <p:cBhvr>
                                            <p:cTn id="76" dur="1" fill="hold">
                                              <p:stCondLst>
                                                <p:cond delay="0"/>
                                              </p:stCondLst>
                                            </p:cTn>
                                            <p:tgtEl>
                                              <p:spTgt spid="191"/>
                                            </p:tgtEl>
                                            <p:attrNameLst>
                                              <p:attrName>style.visibility</p:attrName>
                                            </p:attrNameLst>
                                          </p:cBhvr>
                                          <p:to>
                                            <p:strVal val="visible"/>
                                          </p:to>
                                        </p:set>
                                        <p:animEffect transition="in" filter="barn(outVertical)">
                                          <p:cBhvr>
                                            <p:cTn id="77" dur="500"/>
                                            <p:tgtEl>
                                              <p:spTgt spid="191"/>
                                            </p:tgtEl>
                                          </p:cBhvr>
                                        </p:animEffect>
                                      </p:childTnLst>
                                    </p:cTn>
                                  </p:par>
                                </p:childTnLst>
                              </p:cTn>
                            </p:par>
                            <p:par>
                              <p:cTn id="78" fill="hold">
                                <p:stCondLst>
                                  <p:cond delay="6401"/>
                                </p:stCondLst>
                                <p:childTnLst>
                                  <p:par>
                                    <p:cTn id="79" presetID="22" presetClass="entr" presetSubtype="8" fill="hold" grpId="0" nodeType="afterEffect">
                                      <p:stCondLst>
                                        <p:cond delay="0"/>
                                      </p:stCondLst>
                                      <p:childTnLst>
                                        <p:set>
                                          <p:cBhvr>
                                            <p:cTn id="80" dur="1" fill="hold">
                                              <p:stCondLst>
                                                <p:cond delay="0"/>
                                              </p:stCondLst>
                                            </p:cTn>
                                            <p:tgtEl>
                                              <p:spTgt spid="179"/>
                                            </p:tgtEl>
                                            <p:attrNameLst>
                                              <p:attrName>style.visibility</p:attrName>
                                            </p:attrNameLst>
                                          </p:cBhvr>
                                          <p:to>
                                            <p:strVal val="visible"/>
                                          </p:to>
                                        </p:set>
                                        <p:animEffect transition="in" filter="wipe(left)">
                                          <p:cBhvr>
                                            <p:cTn id="81" dur="500"/>
                                            <p:tgtEl>
                                              <p:spTgt spid="179"/>
                                            </p:tgtEl>
                                          </p:cBhvr>
                                        </p:animEffect>
                                      </p:childTnLst>
                                    </p:cTn>
                                  </p:par>
                                </p:childTnLst>
                              </p:cTn>
                            </p:par>
                            <p:par>
                              <p:cTn id="82" fill="hold">
                                <p:stCondLst>
                                  <p:cond delay="6901"/>
                                </p:stCondLst>
                                <p:childTnLst>
                                  <p:par>
                                    <p:cTn id="83" presetID="22" presetClass="entr" presetSubtype="8" fill="hold" nodeType="afterEffect">
                                      <p:stCondLst>
                                        <p:cond delay="0"/>
                                      </p:stCondLst>
                                      <p:childTnLst>
                                        <p:set>
                                          <p:cBhvr>
                                            <p:cTn id="84" dur="1" fill="hold">
                                              <p:stCondLst>
                                                <p:cond delay="0"/>
                                              </p:stCondLst>
                                            </p:cTn>
                                            <p:tgtEl>
                                              <p:spTgt spid="180"/>
                                            </p:tgtEl>
                                            <p:attrNameLst>
                                              <p:attrName>style.visibility</p:attrName>
                                            </p:attrNameLst>
                                          </p:cBhvr>
                                          <p:to>
                                            <p:strVal val="visible"/>
                                          </p:to>
                                        </p:set>
                                        <p:animEffect transition="in" filter="wipe(left)">
                                          <p:cBhvr>
                                            <p:cTn id="85" dur="500"/>
                                            <p:tgtEl>
                                              <p:spTgt spid="180"/>
                                            </p:tgtEl>
                                          </p:cBhvr>
                                        </p:animEffect>
                                      </p:childTnLst>
                                    </p:cTn>
                                  </p:par>
                                  <p:par>
                                    <p:cTn id="86" presetID="10" presetClass="entr" presetSubtype="0" fill="hold" grpId="0" nodeType="withEffect">
                                      <p:stCondLst>
                                        <p:cond delay="0"/>
                                      </p:stCondLst>
                                      <p:iterate type="lt">
                                        <p:tmPct val="10000"/>
                                      </p:iterate>
                                      <p:childTnLst>
                                        <p:set>
                                          <p:cBhvr>
                                            <p:cTn id="87" dur="1" fill="hold">
                                              <p:stCondLst>
                                                <p:cond delay="0"/>
                                              </p:stCondLst>
                                            </p:cTn>
                                            <p:tgtEl>
                                              <p:spTgt spid="181"/>
                                            </p:tgtEl>
                                            <p:attrNameLst>
                                              <p:attrName>style.visibility</p:attrName>
                                            </p:attrNameLst>
                                          </p:cBhvr>
                                          <p:to>
                                            <p:strVal val="visible"/>
                                          </p:to>
                                        </p:set>
                                        <p:animEffect transition="in" filter="fade">
                                          <p:cBhvr>
                                            <p:cTn id="88"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79" grpId="0"/>
          <p:bldP spid="18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979609"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454645" y="215111"/>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rPr>
              <a:t>存在的问题</a:t>
            </a:r>
            <a:endParaRPr lang="zh-CN" altLang="en-US" sz="1600" dirty="0">
              <a:solidFill>
                <a:srgbClr val="FFFFFF"/>
              </a:solidFill>
            </a:endParaRPr>
          </a:p>
        </p:txBody>
      </p:sp>
      <p:sp>
        <p:nvSpPr>
          <p:cNvPr id="117" name="MH_SubTitle_1"/>
          <p:cNvSpPr txBox="1">
            <a:spLocks noChangeArrowheads="1"/>
          </p:cNvSpPr>
          <p:nvPr>
            <p:custDataLst>
              <p:tags r:id="rId1"/>
            </p:custDataLst>
          </p:nvPr>
        </p:nvSpPr>
        <p:spPr bwMode="auto">
          <a:xfrm>
            <a:off x="630555" y="697230"/>
            <a:ext cx="7428230" cy="323215"/>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1"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r>
              <a:rPr kumimoji="0" lang="zh-CN" altLang="en-US" sz="16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一、</a:t>
            </a:r>
            <a:r>
              <a:rPr lang="zh-CN" altLang="en-US" sz="16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部分单位主要领导对内部控制认识不到位，持续推进工作不是一帆风顺</a:t>
            </a:r>
            <a:endParaRPr lang="zh-CN" altLang="en-US" sz="15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marL="285750" marR="0" lvl="0"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endParaRPr kumimoji="0" lang="en-US" altLang="zh-CN" sz="1500" b="0" i="0" u="none" strike="noStrike" kern="1200" cap="none" spc="0" normalizeH="0" baseline="0" noProof="0" dirty="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ea"/>
              <a:sym typeface="+mn-lt"/>
            </a:endParaRPr>
          </a:p>
          <a:p>
            <a:pPr marL="285750" marR="0" lvl="0"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endPar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endParaRPr>
          </a:p>
        </p:txBody>
      </p:sp>
      <p:sp>
        <p:nvSpPr>
          <p:cNvPr id="3" name="文本框 2"/>
          <p:cNvSpPr txBox="1"/>
          <p:nvPr/>
        </p:nvSpPr>
        <p:spPr>
          <a:xfrm>
            <a:off x="454660" y="1429385"/>
            <a:ext cx="8329295" cy="2953385"/>
          </a:xfrm>
          <a:prstGeom prst="rect">
            <a:avLst/>
          </a:prstGeom>
          <a:noFill/>
        </p:spPr>
        <p:txBody>
          <a:bodyPr wrap="square" rtlCol="0">
            <a:spAutoFit/>
          </a:bodyPr>
          <a:lstStyle/>
          <a:p>
            <a:pPr marL="457200" lvl="1" indent="0" algn="l" defTabSz="914400" fontAlgn="auto">
              <a:lnSpc>
                <a:spcPct val="150000"/>
              </a:lnSpc>
              <a:buClrTx/>
              <a:buSzTx/>
              <a:buNone/>
              <a:defRPr/>
            </a:pPr>
            <a:r>
              <a:rPr lang="zh-CN" altLang="en-US" sz="1600" b="1" noProof="0" dirty="0">
                <a:ln>
                  <a:noFill/>
                </a:ln>
                <a:solidFill>
                  <a:srgbClr val="000000">
                    <a:lumMod val="65000"/>
                    <a:lumOff val="35000"/>
                  </a:srgbClr>
                </a:solidFill>
                <a:effectLst/>
                <a:uLnTx/>
                <a:uFillTx/>
                <a:latin typeface="新宋体" panose="02010609030101010101" charset="-122"/>
                <a:ea typeface="新宋体" panose="02010609030101010101" charset="-122"/>
                <a:cs typeface="新宋体" panose="02010609030101010101" charset="-122"/>
                <a:sym typeface="+mn-ea"/>
              </a:rPr>
              <a:t>部分单位对内部控制的重要性和现实意义的理解仍不够深入，个别单位主要领导对内控认知不足，大大影响了单位内控建设的进度与质量</a:t>
            </a:r>
            <a:r>
              <a:rPr lang="zh-CN" altLang="en-US" sz="1600" noProof="0" dirty="0">
                <a:ln>
                  <a:noFill/>
                </a:ln>
                <a:solidFill>
                  <a:srgbClr val="000000">
                    <a:lumMod val="65000"/>
                    <a:lumOff val="35000"/>
                  </a:srgbClr>
                </a:solidFill>
                <a:effectLst/>
                <a:uLnTx/>
                <a:uFillTx/>
                <a:latin typeface="新宋体" panose="02010609030101010101" charset="-122"/>
                <a:ea typeface="新宋体" panose="02010609030101010101" charset="-122"/>
                <a:cs typeface="新宋体" panose="02010609030101010101" charset="-122"/>
                <a:sym typeface="+mn-ea"/>
              </a:rPr>
              <a:t>。如：</a:t>
            </a:r>
            <a:endParaRPr lang="zh-CN" altLang="en-US" sz="1600" noProof="0" dirty="0">
              <a:ln>
                <a:noFill/>
              </a:ln>
              <a:solidFill>
                <a:srgbClr val="000000">
                  <a:lumMod val="65000"/>
                  <a:lumOff val="35000"/>
                </a:srgbClr>
              </a:solidFill>
              <a:effectLst/>
              <a:uLnTx/>
              <a:uFillTx/>
              <a:latin typeface="新宋体" panose="02010609030101010101" charset="-122"/>
              <a:ea typeface="新宋体" panose="02010609030101010101" charset="-122"/>
              <a:cs typeface="新宋体" panose="02010609030101010101" charset="-122"/>
              <a:sym typeface="+mn-ea"/>
            </a:endParaRPr>
          </a:p>
          <a:p>
            <a:pPr marL="742950" lvl="1" indent="-285750" algn="l" defTabSz="914400" fontAlgn="auto">
              <a:lnSpc>
                <a:spcPct val="150000"/>
              </a:lnSpc>
              <a:buClr>
                <a:srgbClr val="6D593A"/>
              </a:buClr>
              <a:buSzTx/>
              <a:buFont typeface="万事如意" charset="-122"/>
              <a:buChar char="◎"/>
              <a:defRPr/>
            </a:pPr>
            <a:endParaRPr lang="zh-CN" altLang="en-US" sz="800" noProof="0" dirty="0">
              <a:ln>
                <a:noFill/>
              </a:ln>
              <a:solidFill>
                <a:schemeClr val="accent3"/>
              </a:solidFill>
              <a:effectLst/>
              <a:uLnTx/>
              <a:uFillTx/>
              <a:latin typeface="新宋体" panose="02010609030101010101" charset="-122"/>
              <a:ea typeface="新宋体" panose="02010609030101010101" charset="-122"/>
              <a:cs typeface="新宋体" panose="02010609030101010101" charset="-122"/>
              <a:sym typeface="+mn-ea"/>
            </a:endParaRPr>
          </a:p>
          <a:p>
            <a:pPr marL="742950" lvl="1" indent="-285750" algn="l" defTabSz="914400" fontAlgn="auto">
              <a:lnSpc>
                <a:spcPct val="150000"/>
              </a:lnSpc>
              <a:buClr>
                <a:srgbClr val="6D593A"/>
              </a:buClr>
              <a:buSzTx/>
              <a:buFont typeface="万事如意" charset="-122"/>
              <a:buChar char="◎"/>
              <a:defRPr/>
            </a:pPr>
            <a:r>
              <a:rPr lang="zh-CN" altLang="en-US" sz="1400" noProof="0" dirty="0">
                <a:ln>
                  <a:noFill/>
                </a:ln>
                <a:solidFill>
                  <a:schemeClr val="accent3"/>
                </a:solidFill>
                <a:effectLst/>
                <a:uLnTx/>
                <a:uFillTx/>
                <a:latin typeface="新宋体" panose="02010609030101010101" charset="-122"/>
                <a:ea typeface="新宋体" panose="02010609030101010101" charset="-122"/>
                <a:cs typeface="新宋体" panose="02010609030101010101" charset="-122"/>
                <a:sym typeface="+mn-ea"/>
              </a:rPr>
              <a:t>亦或是在有效性建设过程中，业务部门或人员不配合现场访谈、测试，导致该单位内部控制在设计时不能完全贴合单位实际；</a:t>
            </a:r>
            <a:endParaRPr lang="zh-CN" altLang="en-US" sz="1400" noProof="0" dirty="0">
              <a:ln>
                <a:noFill/>
              </a:ln>
              <a:solidFill>
                <a:schemeClr val="accent3"/>
              </a:solidFill>
              <a:effectLst/>
              <a:uLnTx/>
              <a:uFillTx/>
              <a:latin typeface="新宋体" panose="02010609030101010101" charset="-122"/>
              <a:ea typeface="新宋体" panose="02010609030101010101" charset="-122"/>
              <a:cs typeface="新宋体" panose="02010609030101010101" charset="-122"/>
              <a:sym typeface="+mn-ea"/>
            </a:endParaRPr>
          </a:p>
          <a:p>
            <a:pPr marL="742950" lvl="1" indent="-285750" algn="l" defTabSz="914400" fontAlgn="auto">
              <a:lnSpc>
                <a:spcPct val="150000"/>
              </a:lnSpc>
              <a:buClr>
                <a:srgbClr val="6D593A"/>
              </a:buClr>
              <a:buSzTx/>
              <a:buFont typeface="万事如意" charset="-122"/>
              <a:buChar char="◎"/>
              <a:defRPr/>
            </a:pPr>
            <a:r>
              <a:rPr lang="zh-CN" altLang="en-US" sz="1400" noProof="0" dirty="0">
                <a:ln>
                  <a:noFill/>
                </a:ln>
                <a:solidFill>
                  <a:schemeClr val="accent3"/>
                </a:solidFill>
                <a:effectLst/>
                <a:uLnTx/>
                <a:uFillTx/>
                <a:latin typeface="新宋体" panose="02010609030101010101" charset="-122"/>
                <a:ea typeface="新宋体" panose="02010609030101010101" charset="-122"/>
                <a:cs typeface="新宋体" panose="02010609030101010101" charset="-122"/>
                <a:sym typeface="+mn-ea"/>
              </a:rPr>
              <a:t>亦或是设计、执行两张皮情况存在，部分单位内控体系已经建立健全，但不执行，仍然按照原来的做法；</a:t>
            </a:r>
            <a:endParaRPr lang="zh-CN" altLang="en-US" sz="1400" noProof="0" dirty="0">
              <a:ln>
                <a:noFill/>
              </a:ln>
              <a:solidFill>
                <a:schemeClr val="accent3"/>
              </a:solidFill>
              <a:effectLst/>
              <a:uLnTx/>
              <a:uFillTx/>
              <a:latin typeface="新宋体" panose="02010609030101010101" charset="-122"/>
              <a:ea typeface="新宋体" panose="02010609030101010101" charset="-122"/>
              <a:cs typeface="新宋体" panose="02010609030101010101" charset="-122"/>
              <a:sym typeface="+mn-ea"/>
            </a:endParaRPr>
          </a:p>
          <a:p>
            <a:pPr marL="742950" lvl="1" indent="-285750" algn="l" defTabSz="914400" fontAlgn="auto">
              <a:lnSpc>
                <a:spcPct val="150000"/>
              </a:lnSpc>
              <a:buClr>
                <a:srgbClr val="6D593A"/>
              </a:buClr>
              <a:buSzTx/>
              <a:buFont typeface="万事如意" charset="-122"/>
              <a:buChar char="◎"/>
              <a:defRPr/>
            </a:pPr>
            <a:r>
              <a:rPr lang="zh-CN" altLang="en-US" sz="1400" noProof="0" dirty="0">
                <a:ln>
                  <a:noFill/>
                </a:ln>
                <a:solidFill>
                  <a:schemeClr val="accent3"/>
                </a:solidFill>
                <a:effectLst/>
                <a:uLnTx/>
                <a:uFillTx/>
                <a:latin typeface="新宋体" panose="02010609030101010101" charset="-122"/>
                <a:ea typeface="新宋体" panose="02010609030101010101" charset="-122"/>
                <a:cs typeface="新宋体" panose="02010609030101010101" charset="-122"/>
                <a:sym typeface="+mn-ea"/>
              </a:rPr>
              <a:t>还有个别单位对内部控制的推行专业能力不足，存在畏难情绪，信息系统上线比较困难，阻力较大，导致内部控制工作推进滞后。</a:t>
            </a:r>
            <a:endParaRPr lang="zh-CN" altLang="en-US" sz="1400" noProof="0" dirty="0">
              <a:ln>
                <a:noFill/>
              </a:ln>
              <a:solidFill>
                <a:schemeClr val="accent3"/>
              </a:solidFill>
              <a:effectLst/>
              <a:uLnTx/>
              <a:uFillTx/>
              <a:latin typeface="新宋体" panose="02010609030101010101" charset="-122"/>
              <a:ea typeface="新宋体" panose="02010609030101010101" charset="-122"/>
              <a:cs typeface="新宋体" panose="02010609030101010101" charset="-122"/>
              <a:sym typeface="+mn-ea"/>
            </a:endParaRPr>
          </a:p>
        </p:txBody>
      </p:sp>
      <p:pic>
        <p:nvPicPr>
          <p:cNvPr id="4" name="图片 3" descr="渝北内控"/>
          <p:cNvPicPr>
            <a:picLocks noChangeAspect="1"/>
          </p:cNvPicPr>
          <p:nvPr/>
        </p:nvPicPr>
        <p:blipFill>
          <a:blip r:embed="rId2"/>
          <a:stretch>
            <a:fillRect/>
          </a:stretch>
        </p:blipFill>
        <p:spPr>
          <a:xfrm>
            <a:off x="7002780" y="38735"/>
            <a:ext cx="2105025" cy="503555"/>
          </a:xfrm>
          <a:prstGeom prst="rect">
            <a:avLst/>
          </a:prstGeom>
        </p:spPr>
      </p:pic>
      <p:sp>
        <p:nvSpPr>
          <p:cNvPr id="6" name="文本框 5"/>
          <p:cNvSpPr txBox="1"/>
          <p:nvPr/>
        </p:nvSpPr>
        <p:spPr>
          <a:xfrm>
            <a:off x="1611630" y="4867910"/>
            <a:ext cx="5920740" cy="24511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979609"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448930" y="219556"/>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sym typeface="+mn-ea"/>
              </a:rPr>
              <a:t>存在的问题</a:t>
            </a:r>
            <a:endParaRPr lang="zh-CN" altLang="en-US" sz="1050" b="0" dirty="0">
              <a:solidFill>
                <a:srgbClr val="FFFFFF"/>
              </a:solidFill>
            </a:endParaRPr>
          </a:p>
        </p:txBody>
      </p:sp>
      <p:sp>
        <p:nvSpPr>
          <p:cNvPr id="117" name="MH_SubTitle_1"/>
          <p:cNvSpPr txBox="1">
            <a:spLocks noChangeArrowheads="1"/>
          </p:cNvSpPr>
          <p:nvPr>
            <p:custDataLst>
              <p:tags r:id="rId1"/>
            </p:custDataLst>
          </p:nvPr>
        </p:nvSpPr>
        <p:spPr bwMode="auto">
          <a:xfrm>
            <a:off x="630555" y="912495"/>
            <a:ext cx="7940675" cy="323215"/>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r>
              <a:rPr kumimoji="0" lang="zh-CN" altLang="en-US" sz="1800"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二、</a:t>
            </a:r>
            <a:r>
              <a:rPr lang="zh-CN" altLang="en-US" sz="18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行业主管部门的主体责任未能很好确立，目前仍然是财政在唱独角戏</a:t>
            </a:r>
            <a:endParaRPr kumimoji="0" lang="zh-CN" altLang="en-US" sz="180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630555" y="1859915"/>
            <a:ext cx="8329295" cy="1568450"/>
          </a:xfrm>
          <a:prstGeom prst="rect">
            <a:avLst/>
          </a:prstGeom>
          <a:noFill/>
        </p:spPr>
        <p:txBody>
          <a:bodyPr wrap="square" rtlCol="0">
            <a:spAutoFit/>
          </a:bodyPr>
          <a:lstStyle/>
          <a:p>
            <a:pPr lvl="1" algn="l">
              <a:lnSpc>
                <a:spcPct val="200000"/>
              </a:lnSpc>
              <a:buClrTx/>
              <a:buSzTx/>
              <a:buFontTx/>
              <a:defRPr/>
            </a:pPr>
            <a:r>
              <a:rPr lang="zh-CN" altLang="en-US" sz="1600" b="1" noProof="0" dirty="0">
                <a:ln>
                  <a:noFill/>
                </a:ln>
                <a:solidFill>
                  <a:schemeClr val="bg1">
                    <a:lumMod val="50000"/>
                  </a:schemeClr>
                </a:solidFill>
                <a:effectLst/>
                <a:uLnTx/>
                <a:uFillTx/>
                <a:latin typeface="方正黑体_GBK" panose="03000509000000000000" charset="-122"/>
                <a:ea typeface="方正黑体_GBK" panose="03000509000000000000" charset="-122"/>
                <a:sym typeface="+mn-ea"/>
              </a:rPr>
              <a:t>实践中发现行业主管部门未能在内控体系建设中充分发挥应有的功能作用</a:t>
            </a:r>
            <a:r>
              <a:rPr lang="zh-CN" altLang="en-US" sz="1600" noProof="0" dirty="0">
                <a:ln>
                  <a:noFill/>
                </a:ln>
                <a:solidFill>
                  <a:schemeClr val="accent3"/>
                </a:solidFill>
                <a:effectLst/>
                <a:uLnTx/>
                <a:uFillTx/>
                <a:latin typeface="新宋体" panose="02010609030101010101" charset="-122"/>
                <a:ea typeface="新宋体" panose="02010609030101010101" charset="-122"/>
                <a:sym typeface="+mn-ea"/>
              </a:rPr>
              <a:t>，甚至有些</a:t>
            </a:r>
            <a:r>
              <a:rPr lang="zh-CN" altLang="en-US" sz="1600"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rPr>
              <a:t>主管部门对于内控相关规定和要求存在不知道、不执行的情况，影响主管部门对二级单位实施有效的监管。</a:t>
            </a:r>
            <a:endParaRPr lang="zh-CN" altLang="en-US" noProof="0" dirty="0">
              <a:ln>
                <a:noFill/>
              </a:ln>
              <a:solidFill>
                <a:srgbClr val="000000">
                  <a:lumMod val="65000"/>
                  <a:lumOff val="35000"/>
                </a:srgbClr>
              </a:solidFill>
              <a:effectLst/>
              <a:uLnTx/>
              <a:uFillTx/>
              <a:latin typeface="新宋体" panose="02010609030101010101" charset="-122"/>
              <a:ea typeface="新宋体" panose="02010609030101010101" charset="-122"/>
            </a:endParaRPr>
          </a:p>
        </p:txBody>
      </p:sp>
      <p:pic>
        <p:nvPicPr>
          <p:cNvPr id="4" name="图片 3" descr="渝北内控"/>
          <p:cNvPicPr>
            <a:picLocks noChangeAspect="1"/>
          </p:cNvPicPr>
          <p:nvPr/>
        </p:nvPicPr>
        <p:blipFill>
          <a:blip r:embed="rId2"/>
          <a:stretch>
            <a:fillRect/>
          </a:stretch>
        </p:blipFill>
        <p:spPr>
          <a:xfrm>
            <a:off x="7002780" y="38735"/>
            <a:ext cx="2105025" cy="503555"/>
          </a:xfrm>
          <a:prstGeom prst="rect">
            <a:avLst/>
          </a:prstGeom>
        </p:spPr>
      </p:pic>
      <p:sp>
        <p:nvSpPr>
          <p:cNvPr id="6" name="文本框 5"/>
          <p:cNvSpPr txBox="1"/>
          <p:nvPr/>
        </p:nvSpPr>
        <p:spPr>
          <a:xfrm>
            <a:off x="1611630" y="4867910"/>
            <a:ext cx="5920740" cy="24511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979609"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448930" y="219556"/>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sym typeface="+mn-ea"/>
              </a:rPr>
              <a:t>存在的问题</a:t>
            </a:r>
            <a:endParaRPr lang="zh-CN" altLang="en-US" sz="1050" b="0" dirty="0">
              <a:solidFill>
                <a:srgbClr val="FFFFFF"/>
              </a:solidFill>
            </a:endParaRPr>
          </a:p>
        </p:txBody>
      </p:sp>
      <p:sp>
        <p:nvSpPr>
          <p:cNvPr id="117" name="MH_SubTitle_1"/>
          <p:cNvSpPr txBox="1">
            <a:spLocks noChangeArrowheads="1"/>
          </p:cNvSpPr>
          <p:nvPr>
            <p:custDataLst>
              <p:tags r:id="rId1"/>
            </p:custDataLst>
          </p:nvPr>
        </p:nvSpPr>
        <p:spPr bwMode="auto">
          <a:xfrm>
            <a:off x="630555" y="912495"/>
            <a:ext cx="8106410" cy="323215"/>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1"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r>
              <a:rPr kumimoji="0" lang="zh-CN" altLang="en-US" sz="18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三、</a:t>
            </a:r>
            <a:r>
              <a:rPr lang="zh-CN" altLang="en-US" sz="18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未建立常态化的风险评估机制，内部控制的持续有效运行无法保障</a:t>
            </a:r>
            <a:endPar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endParaRPr>
          </a:p>
        </p:txBody>
      </p:sp>
      <p:sp>
        <p:nvSpPr>
          <p:cNvPr id="3" name="文本框 2"/>
          <p:cNvSpPr txBox="1"/>
          <p:nvPr/>
        </p:nvSpPr>
        <p:spPr>
          <a:xfrm>
            <a:off x="630555" y="1669415"/>
            <a:ext cx="8329295" cy="1591945"/>
          </a:xfrm>
          <a:prstGeom prst="rect">
            <a:avLst/>
          </a:prstGeom>
          <a:noFill/>
        </p:spPr>
        <p:txBody>
          <a:bodyPr wrap="square" rtlCol="0">
            <a:spAutoFit/>
          </a:bodyPr>
          <a:lstStyle/>
          <a:p>
            <a:pPr marL="457200" lvl="1" indent="0" algn="l" defTabSz="914400">
              <a:lnSpc>
                <a:spcPct val="210000"/>
              </a:lnSpc>
              <a:buClrTx/>
              <a:buSzTx/>
              <a:buNone/>
              <a:defRPr/>
            </a:pPr>
            <a:r>
              <a:rPr lang="zh-CN" altLang="en-US" sz="1600" noProof="0" dirty="0">
                <a:ln>
                  <a:noFill/>
                </a:ln>
                <a:solidFill>
                  <a:schemeClr val="accent2"/>
                </a:solidFill>
                <a:effectLst/>
                <a:uLnTx/>
                <a:uFillTx/>
                <a:latin typeface="方正黑体_GBK" panose="03000509000000000000" charset="-122"/>
                <a:ea typeface="方正黑体_GBK" panose="03000509000000000000" charset="-122"/>
                <a:sym typeface="+mn-ea"/>
              </a:rPr>
              <a:t>从全区来看，多数部门和单位单位尚未形成常态化的风险评估机制，无法定期进行风险评估，也无法根据内外部政策环境变化对内控体系进行优化和完善</a:t>
            </a:r>
            <a:r>
              <a:rPr lang="zh-CN" altLang="en-US" sz="1600" noProof="0" dirty="0">
                <a:ln>
                  <a:noFill/>
                </a:ln>
                <a:solidFill>
                  <a:schemeClr val="accent2"/>
                </a:solidFill>
                <a:effectLst/>
                <a:uLnTx/>
                <a:uFillTx/>
                <a:latin typeface="新宋体" panose="02010609030101010101" charset="-122"/>
                <a:ea typeface="新宋体" panose="02010609030101010101" charset="-122"/>
                <a:sym typeface="+mn-ea"/>
              </a:rPr>
              <a:t>。</a:t>
            </a:r>
            <a:endParaRPr lang="zh-CN" altLang="en-US" sz="1600" noProof="0" dirty="0">
              <a:ln>
                <a:noFill/>
              </a:ln>
              <a:solidFill>
                <a:schemeClr val="accent2"/>
              </a:solidFill>
              <a:effectLst/>
              <a:uLnTx/>
              <a:uFillTx/>
              <a:latin typeface="新宋体" panose="02010609030101010101" charset="-122"/>
              <a:ea typeface="新宋体" panose="02010609030101010101" charset="-122"/>
              <a:sym typeface="+mn-ea"/>
            </a:endParaRPr>
          </a:p>
          <a:p>
            <a:pPr marL="742950" lvl="1" indent="-285750" algn="l" defTabSz="914400">
              <a:lnSpc>
                <a:spcPct val="190000"/>
              </a:lnSpc>
              <a:buClr>
                <a:srgbClr val="6D593A"/>
              </a:buClr>
              <a:buSzTx/>
              <a:buFont typeface="万事如意" charset="-122"/>
              <a:buChar char="◎"/>
              <a:defRPr/>
            </a:pPr>
            <a:endParaRPr lang="zh-CN" altLang="en-US" sz="1600" noProof="0" dirty="0">
              <a:ln>
                <a:noFill/>
              </a:ln>
              <a:solidFill>
                <a:schemeClr val="accent2"/>
              </a:solidFill>
              <a:effectLst/>
              <a:uLnTx/>
              <a:uFillTx/>
              <a:latin typeface="新宋体" panose="02010609030101010101" charset="-122"/>
              <a:ea typeface="新宋体" panose="02010609030101010101" charset="-122"/>
              <a:cs typeface="宋体-简" panose="02010800040101010101" charset="-122"/>
              <a:sym typeface="+mn-ea"/>
            </a:endParaRPr>
          </a:p>
        </p:txBody>
      </p:sp>
      <p:pic>
        <p:nvPicPr>
          <p:cNvPr id="4" name="图片 3" descr="渝北内控"/>
          <p:cNvPicPr>
            <a:picLocks noChangeAspect="1"/>
          </p:cNvPicPr>
          <p:nvPr/>
        </p:nvPicPr>
        <p:blipFill>
          <a:blip r:embed="rId2"/>
          <a:stretch>
            <a:fillRect/>
          </a:stretch>
        </p:blipFill>
        <p:spPr>
          <a:xfrm>
            <a:off x="7002780" y="38735"/>
            <a:ext cx="2105025" cy="503555"/>
          </a:xfrm>
          <a:prstGeom prst="rect">
            <a:avLst/>
          </a:prstGeom>
        </p:spPr>
      </p:pic>
      <p:sp>
        <p:nvSpPr>
          <p:cNvPr id="6" name="文本框 5"/>
          <p:cNvSpPr txBox="1"/>
          <p:nvPr/>
        </p:nvSpPr>
        <p:spPr>
          <a:xfrm>
            <a:off x="1611630" y="4867910"/>
            <a:ext cx="5920740" cy="24511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组合 99"/>
          <p:cNvGrpSpPr/>
          <p:nvPr/>
        </p:nvGrpSpPr>
        <p:grpSpPr>
          <a:xfrm>
            <a:off x="2555776" y="2061363"/>
            <a:ext cx="3960440" cy="457200"/>
            <a:chOff x="3917783" y="2061363"/>
            <a:chExt cx="3960440" cy="457200"/>
          </a:xfrm>
        </p:grpSpPr>
        <p:sp>
          <p:nvSpPr>
            <p:cNvPr id="101" name="圆角矩形 100"/>
            <p:cNvSpPr/>
            <p:nvPr/>
          </p:nvSpPr>
          <p:spPr>
            <a:xfrm>
              <a:off x="3917783" y="2061363"/>
              <a:ext cx="3960440" cy="457200"/>
            </a:xfrm>
            <a:prstGeom prst="roundRect">
              <a:avLst>
                <a:gd name="adj" fmla="val 50000"/>
              </a:avLst>
            </a:prstGeom>
            <a:solidFill>
              <a:srgbClr val="EFEFEF"/>
            </a:solidFill>
            <a:ln w="285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2" name="圆角矩形 101"/>
            <p:cNvSpPr/>
            <p:nvPr/>
          </p:nvSpPr>
          <p:spPr>
            <a:xfrm>
              <a:off x="3917783" y="2061363"/>
              <a:ext cx="3960440" cy="457200"/>
            </a:xfrm>
            <a:prstGeom prst="roundRect">
              <a:avLst>
                <a:gd name="adj" fmla="val 50000"/>
              </a:avLst>
            </a:prstGeom>
            <a:solidFill>
              <a:srgbClr val="EFEFEF"/>
            </a:solidFill>
            <a:ln w="12700" cap="flat" cmpd="sng" algn="ctr">
              <a:solidFill>
                <a:sysClr val="window" lastClr="FFFFFF">
                  <a:lumMod val="85000"/>
                </a:sysClr>
              </a:solidFill>
              <a:prstDash val="solid"/>
            </a:ln>
            <a:effectLst>
              <a:innerShdw blurRad="88900" dist="254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03" name="组合 102"/>
          <p:cNvGrpSpPr/>
          <p:nvPr/>
        </p:nvGrpSpPr>
        <p:grpSpPr>
          <a:xfrm>
            <a:off x="2555776" y="2593267"/>
            <a:ext cx="3960440" cy="457200"/>
            <a:chOff x="3917783" y="2061363"/>
            <a:chExt cx="3960440" cy="457200"/>
          </a:xfrm>
        </p:grpSpPr>
        <p:sp>
          <p:nvSpPr>
            <p:cNvPr id="104" name="圆角矩形 103"/>
            <p:cNvSpPr/>
            <p:nvPr/>
          </p:nvSpPr>
          <p:spPr>
            <a:xfrm>
              <a:off x="3917783" y="2061363"/>
              <a:ext cx="3960440" cy="457200"/>
            </a:xfrm>
            <a:prstGeom prst="roundRect">
              <a:avLst>
                <a:gd name="adj" fmla="val 50000"/>
              </a:avLst>
            </a:prstGeom>
            <a:solidFill>
              <a:srgbClr val="EFEFEF"/>
            </a:solidFill>
            <a:ln w="285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5" name="圆角矩形 104"/>
            <p:cNvSpPr/>
            <p:nvPr/>
          </p:nvSpPr>
          <p:spPr>
            <a:xfrm>
              <a:off x="3917783" y="2061363"/>
              <a:ext cx="3960440" cy="457200"/>
            </a:xfrm>
            <a:prstGeom prst="roundRect">
              <a:avLst>
                <a:gd name="adj" fmla="val 50000"/>
              </a:avLst>
            </a:prstGeom>
            <a:solidFill>
              <a:srgbClr val="EFEFEF"/>
            </a:solidFill>
            <a:ln w="12700" cap="flat" cmpd="sng" algn="ctr">
              <a:solidFill>
                <a:sysClr val="window" lastClr="FFFFFF">
                  <a:lumMod val="85000"/>
                </a:sysClr>
              </a:solidFill>
              <a:prstDash val="solid"/>
            </a:ln>
            <a:effectLst>
              <a:innerShdw blurRad="88900" dist="254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06" name="组合 105"/>
          <p:cNvGrpSpPr/>
          <p:nvPr/>
        </p:nvGrpSpPr>
        <p:grpSpPr>
          <a:xfrm>
            <a:off x="2555776" y="3125171"/>
            <a:ext cx="3960440" cy="457200"/>
            <a:chOff x="3917783" y="2061363"/>
            <a:chExt cx="3960440" cy="457200"/>
          </a:xfrm>
        </p:grpSpPr>
        <p:sp>
          <p:nvSpPr>
            <p:cNvPr id="107" name="圆角矩形 106"/>
            <p:cNvSpPr/>
            <p:nvPr/>
          </p:nvSpPr>
          <p:spPr>
            <a:xfrm>
              <a:off x="3917783" y="2061363"/>
              <a:ext cx="3960440" cy="457200"/>
            </a:xfrm>
            <a:prstGeom prst="roundRect">
              <a:avLst>
                <a:gd name="adj" fmla="val 50000"/>
              </a:avLst>
            </a:prstGeom>
            <a:solidFill>
              <a:srgbClr val="EFEFEF"/>
            </a:solidFill>
            <a:ln w="285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8" name="圆角矩形 107"/>
            <p:cNvSpPr/>
            <p:nvPr/>
          </p:nvSpPr>
          <p:spPr>
            <a:xfrm>
              <a:off x="3917783" y="2061363"/>
              <a:ext cx="3960440" cy="457200"/>
            </a:xfrm>
            <a:prstGeom prst="roundRect">
              <a:avLst>
                <a:gd name="adj" fmla="val 50000"/>
              </a:avLst>
            </a:prstGeom>
            <a:solidFill>
              <a:srgbClr val="EFEFEF"/>
            </a:solidFill>
            <a:ln w="12700" cap="flat" cmpd="sng" algn="ctr">
              <a:solidFill>
                <a:sysClr val="window" lastClr="FFFFFF">
                  <a:lumMod val="85000"/>
                </a:sysClr>
              </a:solidFill>
              <a:prstDash val="solid"/>
            </a:ln>
            <a:effectLst>
              <a:innerShdw blurRad="88900" dist="254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17" name="标题层"/>
          <p:cNvSpPr txBox="1"/>
          <p:nvPr/>
        </p:nvSpPr>
        <p:spPr bwMode="auto">
          <a:xfrm>
            <a:off x="3172460" y="2141855"/>
            <a:ext cx="2708275" cy="337185"/>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kern="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mn-ea"/>
              </a:rPr>
              <a:t>总体情况</a:t>
            </a:r>
            <a:endParaRPr lang="zh-CN" altLang="en-US" sz="1600" b="1" kern="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18" name="标题层"/>
          <p:cNvSpPr txBox="1"/>
          <p:nvPr/>
        </p:nvSpPr>
        <p:spPr bwMode="auto">
          <a:xfrm>
            <a:off x="3172460" y="2668905"/>
            <a:ext cx="3039745" cy="337185"/>
          </a:xfrm>
          <a:prstGeom prst="rect">
            <a:avLst/>
          </a:prstGeom>
          <a:noFill/>
          <a:effectLst/>
        </p:spPr>
        <p:txBody>
          <a:bodyPr wrap="square">
            <a:spAutoFit/>
          </a:bodyPr>
          <a:lstStyle/>
          <a:p>
            <a:pPr marL="0" marR="0" lvl="0" algn="ctr" defTabSz="914400" eaLnBrk="1" fontAlgn="auto" latinLnBrk="0" hangingPunct="1">
              <a:lnSpc>
                <a:spcPct val="100000"/>
              </a:lnSpc>
              <a:spcBef>
                <a:spcPts val="0"/>
              </a:spcBef>
              <a:spcAft>
                <a:spcPts val="0"/>
              </a:spcAft>
              <a:buClrTx/>
              <a:buSzTx/>
              <a:buFontTx/>
              <a:buNone/>
              <a:defRPr/>
            </a:pPr>
            <a:r>
              <a:rPr lang="zh-CN" altLang="en-US" sz="1600" b="1" kern="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mn-ea"/>
              </a:rPr>
              <a:t>取得的经验与不足</a:t>
            </a:r>
            <a:endParaRPr lang="zh-CN" altLang="en-US" sz="1600" b="1" kern="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119" name="组合 118"/>
          <p:cNvGrpSpPr/>
          <p:nvPr/>
        </p:nvGrpSpPr>
        <p:grpSpPr>
          <a:xfrm>
            <a:off x="2555776" y="3128018"/>
            <a:ext cx="3960440" cy="457200"/>
            <a:chOff x="3917783" y="2061363"/>
            <a:chExt cx="3960440" cy="457200"/>
          </a:xfrm>
        </p:grpSpPr>
        <p:sp>
          <p:nvSpPr>
            <p:cNvPr id="120" name="圆角矩形 119"/>
            <p:cNvSpPr/>
            <p:nvPr/>
          </p:nvSpPr>
          <p:spPr>
            <a:xfrm>
              <a:off x="3917783" y="2061363"/>
              <a:ext cx="3960440" cy="457200"/>
            </a:xfrm>
            <a:prstGeom prst="roundRect">
              <a:avLst>
                <a:gd name="adj" fmla="val 50000"/>
              </a:avLst>
            </a:prstGeom>
            <a:solidFill>
              <a:srgbClr val="EFEFEF"/>
            </a:solidFill>
            <a:ln w="285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1" name="圆角矩形 120"/>
            <p:cNvSpPr/>
            <p:nvPr/>
          </p:nvSpPr>
          <p:spPr>
            <a:xfrm>
              <a:off x="3917783" y="2061363"/>
              <a:ext cx="3960440" cy="457200"/>
            </a:xfrm>
            <a:prstGeom prst="roundRect">
              <a:avLst>
                <a:gd name="adj" fmla="val 50000"/>
              </a:avLst>
            </a:prstGeom>
            <a:solidFill>
              <a:schemeClr val="bg1"/>
            </a:solidFill>
            <a:ln w="12700" cap="flat" cmpd="sng" algn="ctr">
              <a:solidFill>
                <a:sysClr val="window" lastClr="FFFFFF">
                  <a:lumMod val="85000"/>
                </a:sysClr>
              </a:solidFill>
              <a:prstDash val="solid"/>
            </a:ln>
            <a:effectLst>
              <a:innerShdw blurRad="88900" dist="254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22" name="标题层"/>
          <p:cNvSpPr txBox="1"/>
          <p:nvPr/>
        </p:nvSpPr>
        <p:spPr bwMode="auto">
          <a:xfrm>
            <a:off x="3172663" y="3195747"/>
            <a:ext cx="2520189" cy="337185"/>
          </a:xfrm>
          <a:prstGeom prst="rect">
            <a:avLst/>
          </a:prstGeom>
          <a:noFill/>
          <a:effectLst/>
        </p:spPr>
        <p:txBody>
          <a:bodyPr wrap="square">
            <a:spAutoFit/>
          </a:bodyPr>
          <a:lstStyle/>
          <a:p>
            <a:pPr algn="ctr">
              <a:defRPr/>
            </a:pPr>
            <a:r>
              <a:rPr lang="zh-CN" altLang="en-US" sz="1600" b="1" kern="0" dirty="0">
                <a:solidFill>
                  <a:prstClr val="black">
                    <a:lumMod val="85000"/>
                    <a:lumOff val="15000"/>
                  </a:prstClr>
                </a:solidFill>
                <a:latin typeface="微软雅黑" panose="020B0503020204020204" pitchFamily="34" charset="-122"/>
                <a:ea typeface="微软雅黑" panose="020B0503020204020204" pitchFamily="34" charset="-122"/>
              </a:rPr>
              <a:t>下一步工作安排</a:t>
            </a:r>
            <a:endParaRPr lang="zh-CN" altLang="en-US" sz="1600" b="1" kern="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123" name="组合 122"/>
          <p:cNvGrpSpPr/>
          <p:nvPr/>
        </p:nvGrpSpPr>
        <p:grpSpPr>
          <a:xfrm>
            <a:off x="2512191" y="3084074"/>
            <a:ext cx="551388" cy="524584"/>
            <a:chOff x="1424226" y="1858045"/>
            <a:chExt cx="1600200" cy="1522412"/>
          </a:xfrm>
        </p:grpSpPr>
        <p:grpSp>
          <p:nvGrpSpPr>
            <p:cNvPr id="124" name="组合 35"/>
            <p:cNvGrpSpPr/>
            <p:nvPr/>
          </p:nvGrpSpPr>
          <p:grpSpPr bwMode="auto">
            <a:xfrm>
              <a:off x="1449388" y="1858045"/>
              <a:ext cx="1524000" cy="1522412"/>
              <a:chOff x="3091333" y="1182834"/>
              <a:chExt cx="3298687" cy="3298688"/>
            </a:xfrm>
          </p:grpSpPr>
          <p:sp>
            <p:nvSpPr>
              <p:cNvPr id="126" name="椭圆 125"/>
              <p:cNvSpPr>
                <a:spLocks noChangeArrowheads="1"/>
              </p:cNvSpPr>
              <p:nvPr/>
            </p:nvSpPr>
            <p:spPr bwMode="auto">
              <a:xfrm>
                <a:off x="3453163" y="1539455"/>
                <a:ext cx="2585448" cy="2585448"/>
              </a:xfrm>
              <a:prstGeom prst="ellipse">
                <a:avLst/>
              </a:prstGeom>
              <a:solidFill>
                <a:schemeClr val="tx2"/>
              </a:solidFill>
              <a:ln>
                <a:noFill/>
              </a:ln>
              <a:extLst>
                <a:ext uri="{91240B29-F687-4F45-9708-019B960494DF}">
                  <a14:hiddenLine xmlns:a14="http://schemas.microsoft.com/office/drawing/2010/main" w="25400">
                    <a:solidFill>
                      <a:srgbClr val="000000"/>
                    </a:solidFill>
                    <a:round/>
                  </a14:hiddenLine>
                </a:ext>
              </a:extLst>
            </p:spPr>
            <p:txBody>
              <a:bodyPr anchor="ctr"/>
              <a:lstStyle/>
              <a:p>
                <a:pPr marL="0" marR="0" lvl="0" indent="0" defTabSz="96774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nvGrpSpPr>
              <p:cNvPr id="127" name="组合 12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28" name="同心圆 127"/>
                <p:cNvSpPr/>
                <p:nvPr/>
              </p:nvSpPr>
              <p:spPr>
                <a:xfrm>
                  <a:off x="2555776" y="915566"/>
                  <a:ext cx="1944216" cy="1944216"/>
                </a:xfrm>
                <a:prstGeom prst="donut">
                  <a:avLst>
                    <a:gd name="adj" fmla="val 10097"/>
                  </a:avLst>
                </a:prstGeom>
                <a:gradFill flip="none" rotWithShape="1">
                  <a:gsLst>
                    <a:gs pos="0">
                      <a:sysClr val="window" lastClr="FFFFFF"/>
                    </a:gs>
                    <a:gs pos="100000">
                      <a:sysClr val="window" lastClr="FFFFFF">
                        <a:lumMod val="85000"/>
                      </a:sysClr>
                    </a:gs>
                  </a:gsLst>
                  <a:lin ang="8100000" scaled="1"/>
                  <a:tileRect/>
                </a:gradFill>
                <a:ln w="12700" cap="flat" cmpd="sng" algn="ctr">
                  <a:noFill/>
                  <a:prstDash val="solid"/>
                </a:ln>
                <a:effectLst/>
              </p:spPr>
              <p:txBody>
                <a:bodyPr anchor="ctr"/>
                <a:lstStyle/>
                <a:p>
                  <a:pPr marL="0" marR="0" lvl="0" indent="0" defTabSz="96774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9" name="同心圆 128"/>
                <p:cNvSpPr/>
                <p:nvPr/>
              </p:nvSpPr>
              <p:spPr>
                <a:xfrm>
                  <a:off x="2614636" y="974427"/>
                  <a:ext cx="1826499" cy="1826497"/>
                </a:xfrm>
                <a:prstGeom prst="donut">
                  <a:avLst>
                    <a:gd name="adj" fmla="val 8132"/>
                  </a:avLst>
                </a:prstGeom>
                <a:gradFill flip="none" rotWithShape="1">
                  <a:gsLst>
                    <a:gs pos="0">
                      <a:sysClr val="window" lastClr="FFFFFF"/>
                    </a:gs>
                    <a:gs pos="100000">
                      <a:sysClr val="window" lastClr="FFFFFF">
                        <a:lumMod val="85000"/>
                      </a:sysClr>
                    </a:gs>
                  </a:gsLst>
                  <a:lin ang="16200000" scaled="1"/>
                  <a:tileRect/>
                </a:gradFill>
                <a:ln w="12700" cap="flat" cmpd="sng" algn="ctr">
                  <a:noFill/>
                  <a:prstDash val="solid"/>
                </a:ln>
                <a:effectLst/>
              </p:spPr>
              <p:txBody>
                <a:bodyPr anchor="ctr"/>
                <a:lstStyle/>
                <a:p>
                  <a:pPr marL="0" marR="0" lvl="0" indent="0" defTabSz="96774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sp>
          <p:nvSpPr>
            <p:cNvPr id="125" name="文本占位符 3"/>
            <p:cNvSpPr>
              <a:spLocks noChangeArrowheads="1"/>
            </p:cNvSpPr>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3130" eaLnBrk="1" fontAlgn="auto" latinLnBrk="0" hangingPunct="1">
                <a:lnSpc>
                  <a:spcPct val="100000"/>
                </a:lnSpc>
                <a:spcBef>
                  <a:spcPts val="0"/>
                </a:spcBef>
                <a:spcAft>
                  <a:spcPts val="0"/>
                </a:spcAft>
                <a:buClrTx/>
                <a:buSzTx/>
                <a:buFontTx/>
                <a:buNone/>
                <a:defRPr/>
              </a:pPr>
              <a:endParaRPr kumimoji="0" lang="en-US" altLang="zh-CN" sz="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31" name="组合 130"/>
          <p:cNvGrpSpPr/>
          <p:nvPr/>
        </p:nvGrpSpPr>
        <p:grpSpPr>
          <a:xfrm>
            <a:off x="3635896" y="-281391"/>
            <a:ext cx="1870428" cy="18704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3" name="椭圆 13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34" name="组合 133"/>
          <p:cNvGrpSpPr/>
          <p:nvPr/>
        </p:nvGrpSpPr>
        <p:grpSpPr>
          <a:xfrm>
            <a:off x="3330859" y="195486"/>
            <a:ext cx="2482283" cy="565398"/>
            <a:chOff x="3266387" y="134144"/>
            <a:chExt cx="2482283" cy="565398"/>
          </a:xfrm>
        </p:grpSpPr>
        <p:sp>
          <p:nvSpPr>
            <p:cNvPr id="135" name="文本框 31"/>
            <p:cNvSpPr>
              <a:spLocks noChangeArrowheads="1"/>
            </p:cNvSpPr>
            <p:nvPr/>
          </p:nvSpPr>
          <p:spPr bwMode="auto">
            <a:xfrm>
              <a:off x="3266387" y="134144"/>
              <a:ext cx="2482283"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rtl="0" eaLnBrk="1" fontAlgn="base"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585858"/>
                  </a:solidFill>
                  <a:effectLst/>
                  <a:uLnTx/>
                  <a:uFillTx/>
                  <a:latin typeface="Impact" panose="020B0806030902050204" pitchFamily="34" charset="0"/>
                  <a:ea typeface="微软雅黑" panose="020B0503020204020204" pitchFamily="34" charset="-122"/>
                  <a:cs typeface="宋体" panose="02010600030101010101" pitchFamily="2" charset="-122"/>
                </a:rPr>
                <a:t>目   录</a:t>
              </a:r>
              <a:endParaRPr kumimoji="0" lang="zh-CN" altLang="en-US" sz="2000" b="0" i="0" u="none" strike="noStrike" kern="0" cap="none" spc="0" normalizeH="0" baseline="0" noProof="0" dirty="0">
                <a:ln>
                  <a:noFill/>
                </a:ln>
                <a:solidFill>
                  <a:srgbClr val="585858"/>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grpSp>
          <p:nvGrpSpPr>
            <p:cNvPr id="137" name="组合 136"/>
            <p:cNvGrpSpPr/>
            <p:nvPr/>
          </p:nvGrpSpPr>
          <p:grpSpPr>
            <a:xfrm>
              <a:off x="3928527" y="653823"/>
              <a:ext cx="1158003" cy="45719"/>
              <a:chOff x="-1539796" y="-2685306"/>
              <a:chExt cx="8150464" cy="1800672"/>
            </a:xfrm>
          </p:grpSpPr>
          <p:sp>
            <p:nvSpPr>
              <p:cNvPr id="138" name="矩形 137"/>
              <p:cNvSpPr/>
              <p:nvPr/>
            </p:nvSpPr>
            <p:spPr>
              <a:xfrm>
                <a:off x="83774" y="-2684834"/>
                <a:ext cx="1656184" cy="1800200"/>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sp>
            <p:nvSpPr>
              <p:cNvPr id="139" name="矩形 138"/>
              <p:cNvSpPr/>
              <p:nvPr/>
            </p:nvSpPr>
            <p:spPr>
              <a:xfrm>
                <a:off x="4954484" y="-2684834"/>
                <a:ext cx="1656184" cy="180020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sp>
            <p:nvSpPr>
              <p:cNvPr id="140" name="矩形 139"/>
              <p:cNvSpPr/>
              <p:nvPr/>
            </p:nvSpPr>
            <p:spPr>
              <a:xfrm>
                <a:off x="-1539796" y="-2685306"/>
                <a:ext cx="1656184" cy="180020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sp>
            <p:nvSpPr>
              <p:cNvPr id="141" name="矩形 140"/>
              <p:cNvSpPr/>
              <p:nvPr/>
            </p:nvSpPr>
            <p:spPr>
              <a:xfrm>
                <a:off x="3330914" y="-2685306"/>
                <a:ext cx="1656184" cy="1800200"/>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sp>
            <p:nvSpPr>
              <p:cNvPr id="142" name="矩形 141"/>
              <p:cNvSpPr/>
              <p:nvPr/>
            </p:nvSpPr>
            <p:spPr>
              <a:xfrm>
                <a:off x="1707344" y="-2684834"/>
                <a:ext cx="1656184" cy="180020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grpSp>
      </p:grpSp>
      <p:sp>
        <p:nvSpPr>
          <p:cNvPr id="143" name="TextBox 142"/>
          <p:cNvSpPr txBox="1"/>
          <p:nvPr/>
        </p:nvSpPr>
        <p:spPr>
          <a:xfrm>
            <a:off x="1924596" y="827147"/>
            <a:ext cx="5334000" cy="523220"/>
          </a:xfrm>
          <a:prstGeom prst="rect">
            <a:avLst/>
          </a:prstGeom>
          <a:effectLst/>
        </p:spPr>
        <p:txBody>
          <a:bodyPr wrap="square">
            <a:spAutoFit/>
          </a:bodyPr>
          <a:lstStyle>
            <a:defPPr>
              <a:defRPr lang="zh-CN"/>
            </a:defPPr>
            <a:lvl1pPr algn="just" fontAlgn="auto">
              <a:spcBef>
                <a:spcPts val="0"/>
              </a:spcBef>
              <a:spcAft>
                <a:spcPts val="0"/>
              </a:spcAft>
              <a:defRPr sz="2400" b="0">
                <a:solidFill>
                  <a:schemeClr val="tx2">
                    <a:alpha val="91000"/>
                  </a:schemeClr>
                </a:solidFill>
                <a:latin typeface="Impact" panose="020B0806030902050204" pitchFamily="34" charset="0"/>
                <a:ea typeface="微软雅黑" panose="020B0503020204020204" pitchFamily="34" charset="-122"/>
                <a:cs typeface="方正豪体简体" panose="03000509000000000000" pitchFamily="65"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ysClr val="windowText" lastClr="000000">
                    <a:lumMod val="65000"/>
                    <a:lumOff val="35000"/>
                    <a:alpha val="40000"/>
                  </a:sysClr>
                </a:solidFill>
                <a:effectLst/>
                <a:uLnTx/>
                <a:uFillTx/>
                <a:latin typeface="Impact" panose="020B0806030902050204" pitchFamily="34" charset="0"/>
                <a:ea typeface="微软雅黑" panose="020B0503020204020204" pitchFamily="34" charset="-122"/>
              </a:rPr>
              <a:t>CONTENTS</a:t>
            </a:r>
            <a:endParaRPr kumimoji="0" lang="en-US" altLang="zh-CN" sz="2800" b="0" i="0" u="none" strike="noStrike" kern="0" cap="none" spc="0" normalizeH="0" baseline="0" noProof="0" dirty="0">
              <a:ln>
                <a:noFill/>
              </a:ln>
              <a:solidFill>
                <a:sysClr val="windowText" lastClr="000000">
                  <a:lumMod val="65000"/>
                  <a:lumOff val="35000"/>
                  <a:alpha val="40000"/>
                </a:sysClr>
              </a:solidFill>
              <a:effectLst/>
              <a:uLnTx/>
              <a:uFillTx/>
              <a:latin typeface="Impact" panose="020B0806030902050204" pitchFamily="34" charset="0"/>
              <a:ea typeface="微软雅黑" panose="020B0503020204020204" pitchFamily="34" charset="-122"/>
            </a:endParaRPr>
          </a:p>
        </p:txBody>
      </p:sp>
      <p:cxnSp>
        <p:nvCxnSpPr>
          <p:cNvPr id="144" name="直接连接符 143"/>
          <p:cNvCxnSpPr/>
          <p:nvPr/>
        </p:nvCxnSpPr>
        <p:spPr>
          <a:xfrm flipH="1">
            <a:off x="1538816" y="1688921"/>
            <a:ext cx="6067957" cy="0"/>
          </a:xfrm>
          <a:prstGeom prst="line">
            <a:avLst/>
          </a:prstGeom>
          <a:noFill/>
          <a:ln w="9525" cap="flat" cmpd="sng" algn="ctr">
            <a:solidFill>
              <a:sysClr val="windowText" lastClr="000000">
                <a:lumMod val="65000"/>
                <a:lumOff val="35000"/>
              </a:sysClr>
            </a:solidFill>
            <a:prstDash val="dash"/>
          </a:ln>
          <a:effectLst/>
        </p:spPr>
      </p:cxnSp>
      <p:pic>
        <p:nvPicPr>
          <p:cNvPr id="130"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716350" y="3003798"/>
            <a:ext cx="2423550" cy="525355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渝北内控"/>
          <p:cNvPicPr>
            <a:picLocks noChangeAspect="1"/>
          </p:cNvPicPr>
          <p:nvPr/>
        </p:nvPicPr>
        <p:blipFill>
          <a:blip r:embed="rId2"/>
          <a:stretch>
            <a:fillRect/>
          </a:stretch>
        </p:blipFill>
        <p:spPr>
          <a:xfrm>
            <a:off x="7002780" y="38735"/>
            <a:ext cx="2105025" cy="503555"/>
          </a:xfrm>
          <a:prstGeom prst="rect">
            <a:avLst/>
          </a:prstGeom>
        </p:spPr>
      </p:pic>
      <p:sp>
        <p:nvSpPr>
          <p:cNvPr id="5" name="文本框 4"/>
          <p:cNvSpPr txBox="1"/>
          <p:nvPr/>
        </p:nvSpPr>
        <p:spPr>
          <a:xfrm>
            <a:off x="1611630" y="4867910"/>
            <a:ext cx="5920740" cy="24511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ppt_x"/>
                                          </p:val>
                                        </p:tav>
                                        <p:tav tm="100000">
                                          <p:val>
                                            <p:strVal val="#ppt_x"/>
                                          </p:val>
                                        </p:tav>
                                      </p:tavLst>
                                    </p:anim>
                                    <p:anim calcmode="lin" valueType="num">
                                      <p:cBhvr additive="base">
                                        <p:cTn id="8" dur="500" fill="hold"/>
                                        <p:tgtEl>
                                          <p:spTgt spid="1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500"/>
                                        <p:tgtEl>
                                          <p:spTgt spid="123"/>
                                        </p:tgtEl>
                                      </p:cBhvr>
                                    </p:animEffect>
                                  </p:childTnLst>
                                </p:cTn>
                              </p:par>
                            </p:childTnLst>
                          </p:cTn>
                        </p:par>
                        <p:par>
                          <p:cTn id="13" fill="hold">
                            <p:stCondLst>
                              <p:cond delay="1000"/>
                            </p:stCondLst>
                            <p:childTnLst>
                              <p:par>
                                <p:cTn id="14" presetID="63" presetClass="path" presetSubtype="0" fill="hold" nodeType="afterEffect">
                                  <p:stCondLst>
                                    <p:cond delay="0"/>
                                  </p:stCondLst>
                                  <p:childTnLst>
                                    <p:animMotion origin="layout" path="M 1.11111E-6 2.09877E-6 L 0.38455 2.09877E-6 " pathEditMode="relative" rAng="0" ptsTypes="AA">
                                      <p:cBhvr>
                                        <p:cTn id="15" dur="1000" fill="hold"/>
                                        <p:tgtEl>
                                          <p:spTgt spid="130"/>
                                        </p:tgtEl>
                                        <p:attrNameLst>
                                          <p:attrName>ppt_x</p:attrName>
                                          <p:attrName>ppt_y</p:attrName>
                                        </p:attrNameLst>
                                      </p:cBhvr>
                                      <p:rCtr x="19219" y="0"/>
                                    </p:animMotion>
                                  </p:childTnLst>
                                </p:cTn>
                              </p:par>
                              <p:par>
                                <p:cTn id="16" presetID="63" presetClass="path" presetSubtype="0" fill="hold" nodeType="withEffect">
                                  <p:stCondLst>
                                    <p:cond delay="0"/>
                                  </p:stCondLst>
                                  <p:childTnLst>
                                    <p:animMotion origin="layout" path="M 5E-6 2.57955E-6 L 0.38594 2.57955E-6 " pathEditMode="relative" rAng="0" ptsTypes="AA">
                                      <p:cBhvr>
                                        <p:cTn id="17" dur="1000" fill="hold"/>
                                        <p:tgtEl>
                                          <p:spTgt spid="123"/>
                                        </p:tgtEl>
                                        <p:attrNameLst>
                                          <p:attrName>ppt_x</p:attrName>
                                          <p:attrName>ppt_y</p:attrName>
                                        </p:attrNameLst>
                                      </p:cBhvr>
                                      <p:rCtr x="19288" y="0"/>
                                    </p:animMotion>
                                  </p:childTnLst>
                                </p:cTn>
                              </p:par>
                              <p:par>
                                <p:cTn id="18" presetID="22" presetClass="entr" presetSubtype="8" fill="hold" nodeType="with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wipe(left)">
                                      <p:cBhvr>
                                        <p:cTn id="20" dur="1000"/>
                                        <p:tgtEl>
                                          <p:spTgt spid="119"/>
                                        </p:tgtEl>
                                      </p:cBhvr>
                                    </p:animEffect>
                                  </p:childTnLst>
                                </p:cTn>
                              </p:par>
                              <p:par>
                                <p:cTn id="21" presetID="3" presetClass="emph" presetSubtype="2" fill="hold" grpId="0" nodeType="withEffect">
                                  <p:stCondLst>
                                    <p:cond delay="0"/>
                                  </p:stCondLst>
                                  <p:childTnLst>
                                    <p:animClr clrSpc="rgb" dir="cw">
                                      <p:cBhvr override="childStyle">
                                        <p:cTn id="22" dur="1000" fill="hold"/>
                                        <p:tgtEl>
                                          <p:spTgt spid="122"/>
                                        </p:tgtEl>
                                        <p:attrNameLst>
                                          <p:attrName>style.color</p:attrName>
                                        </p:attrNameLst>
                                      </p:cBhvr>
                                      <p:to>
                                        <a:srgbClr val="FFFFFF"/>
                                      </p:to>
                                    </p:animClr>
                                  </p:childTnLst>
                                </p:cTn>
                              </p:par>
                              <p:par>
                                <p:cTn id="23" presetID="2" presetClass="exit" presetSubtype="6" fill="hold" nodeType="withEffect">
                                  <p:stCondLst>
                                    <p:cond delay="1000"/>
                                  </p:stCondLst>
                                  <p:childTnLst>
                                    <p:anim calcmode="lin" valueType="num">
                                      <p:cBhvr additive="base">
                                        <p:cTn id="24" dur="500"/>
                                        <p:tgtEl>
                                          <p:spTgt spid="130"/>
                                        </p:tgtEl>
                                        <p:attrNameLst>
                                          <p:attrName>ppt_x</p:attrName>
                                        </p:attrNameLst>
                                      </p:cBhvr>
                                      <p:tavLst>
                                        <p:tav tm="0">
                                          <p:val>
                                            <p:strVal val="ppt_x"/>
                                          </p:val>
                                        </p:tav>
                                        <p:tav tm="100000">
                                          <p:val>
                                            <p:strVal val="1+ppt_w/2"/>
                                          </p:val>
                                        </p:tav>
                                      </p:tavLst>
                                    </p:anim>
                                    <p:anim calcmode="lin" valueType="num">
                                      <p:cBhvr additive="base">
                                        <p:cTn id="25" dur="500"/>
                                        <p:tgtEl>
                                          <p:spTgt spid="130"/>
                                        </p:tgtEl>
                                        <p:attrNameLst>
                                          <p:attrName>ppt_y</p:attrName>
                                        </p:attrNameLst>
                                      </p:cBhvr>
                                      <p:tavLst>
                                        <p:tav tm="0">
                                          <p:val>
                                            <p:strVal val="ppt_y"/>
                                          </p:val>
                                        </p:tav>
                                        <p:tav tm="100000">
                                          <p:val>
                                            <p:strVal val="1+ppt_h/2"/>
                                          </p:val>
                                        </p:tav>
                                      </p:tavLst>
                                    </p:anim>
                                    <p:set>
                                      <p:cBhvr>
                                        <p:cTn id="26" dur="1" fill="hold">
                                          <p:stCondLst>
                                            <p:cond delay="499"/>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979609"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454645" y="215111"/>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sym typeface="+mn-ea"/>
              </a:rPr>
              <a:t>下一步工作</a:t>
            </a:r>
            <a:endParaRPr lang="zh-CN" altLang="en-US" sz="1600" dirty="0">
              <a:solidFill>
                <a:srgbClr val="FFFFFF"/>
              </a:solidFill>
            </a:endParaRPr>
          </a:p>
        </p:txBody>
      </p:sp>
      <p:sp>
        <p:nvSpPr>
          <p:cNvPr id="117" name="MH_SubTitle_1"/>
          <p:cNvSpPr txBox="1">
            <a:spLocks noChangeArrowheads="1"/>
          </p:cNvSpPr>
          <p:nvPr>
            <p:custDataLst>
              <p:tags r:id="rId1"/>
            </p:custDataLst>
          </p:nvPr>
        </p:nvSpPr>
        <p:spPr bwMode="auto">
          <a:xfrm>
            <a:off x="608965" y="847725"/>
            <a:ext cx="6749415" cy="488315"/>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1"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r>
              <a:rPr kumimoji="0" lang="zh-CN" altLang="en-US" sz="16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一、</a:t>
            </a:r>
            <a:r>
              <a:rPr lang="zh-CN" sz="16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依据外部政策更新，持续推进全区各单位内控有效实施及改进</a:t>
            </a:r>
            <a:endParaRPr kumimoji="0" lang="zh-CN" altLang="en-US" sz="16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endParaRPr>
          </a:p>
        </p:txBody>
      </p:sp>
      <p:sp>
        <p:nvSpPr>
          <p:cNvPr id="3" name="文本框 2"/>
          <p:cNvSpPr txBox="1"/>
          <p:nvPr/>
        </p:nvSpPr>
        <p:spPr>
          <a:xfrm>
            <a:off x="454660" y="1598930"/>
            <a:ext cx="8329295" cy="1666240"/>
          </a:xfrm>
          <a:prstGeom prst="rect">
            <a:avLst/>
          </a:prstGeom>
          <a:noFill/>
        </p:spPr>
        <p:txBody>
          <a:bodyPr wrap="square" rtlCol="0">
            <a:spAutoFit/>
          </a:bodyPr>
          <a:lstStyle/>
          <a:p>
            <a:pPr marL="285750" marR="0" lvl="0" indent="-285750" algn="l" defTabSz="914400" rtl="0" fontAlgn="base">
              <a:lnSpc>
                <a:spcPct val="160000"/>
              </a:lnSpc>
              <a:buClr>
                <a:srgbClr val="3E4C25"/>
              </a:buClr>
              <a:buSzTx/>
              <a:buFont typeface="万事如意" charset="-122"/>
              <a:buChar char="◎"/>
              <a:defRPr/>
            </a:pPr>
            <a:r>
              <a:rPr lang="zh-CN" sz="16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持续推进有效性建设和信息化建设</a:t>
            </a:r>
            <a:endParaRPr lang="zh-CN" sz="16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marL="285750" marR="0" lvl="0" indent="-285750" algn="l" defTabSz="914400" rtl="0" fontAlgn="base">
              <a:lnSpc>
                <a:spcPct val="160000"/>
              </a:lnSpc>
              <a:buClr>
                <a:srgbClr val="3E4C25"/>
              </a:buClr>
              <a:buSzTx/>
              <a:buFont typeface="万事如意" charset="-122"/>
              <a:buChar char="◎"/>
              <a:defRPr/>
            </a:pPr>
            <a:r>
              <a:rPr lang="zh-CN" sz="16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建立财政端业务流程以及已完成有效性和信息化上线单位的内控体系的定期维护机制</a:t>
            </a:r>
            <a:endParaRPr lang="zh-CN" sz="16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marL="285750" marR="0" lvl="0" indent="-285750" algn="l" defTabSz="914400" rtl="0" fontAlgn="base">
              <a:lnSpc>
                <a:spcPct val="160000"/>
              </a:lnSpc>
              <a:buClr>
                <a:srgbClr val="3E4C25"/>
              </a:buClr>
              <a:buSzTx/>
              <a:buFont typeface="万事如意" charset="-122"/>
              <a:buChar char="◎"/>
              <a:defRPr/>
            </a:pPr>
            <a:r>
              <a:rPr lang="zh-CN" altLang="en-US" sz="1600" b="1"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按照党中央国务院相关要求，以及财政部法治财政建设指导意见，基于内部控制的口径方法，对全区各项财政相关的规范性文件做全面梳理，为相关部门提供决策参考</a:t>
            </a:r>
            <a:r>
              <a:rPr lang="zh-CN" altLang="en-US" sz="16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lang="zh-CN" altLang="en-US" sz="16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pic>
        <p:nvPicPr>
          <p:cNvPr id="4" name="图片 3" descr="渝北内控"/>
          <p:cNvPicPr>
            <a:picLocks noChangeAspect="1"/>
          </p:cNvPicPr>
          <p:nvPr/>
        </p:nvPicPr>
        <p:blipFill>
          <a:blip r:embed="rId2"/>
          <a:stretch>
            <a:fillRect/>
          </a:stretch>
        </p:blipFill>
        <p:spPr>
          <a:xfrm>
            <a:off x="7002780" y="38735"/>
            <a:ext cx="2105025" cy="503555"/>
          </a:xfrm>
          <a:prstGeom prst="rect">
            <a:avLst/>
          </a:prstGeom>
        </p:spPr>
      </p:pic>
      <p:sp>
        <p:nvSpPr>
          <p:cNvPr id="6" name="文本框 5"/>
          <p:cNvSpPr txBox="1"/>
          <p:nvPr/>
        </p:nvSpPr>
        <p:spPr>
          <a:xfrm>
            <a:off x="1611630" y="4867910"/>
            <a:ext cx="5920740" cy="24511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979609"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454645" y="215111"/>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sym typeface="+mn-ea"/>
              </a:rPr>
              <a:t>下一步工作</a:t>
            </a:r>
            <a:endParaRPr lang="zh-CN" altLang="en-US" sz="1600" dirty="0">
              <a:solidFill>
                <a:srgbClr val="FFFFFF"/>
              </a:solidFill>
            </a:endParaRPr>
          </a:p>
        </p:txBody>
      </p:sp>
      <p:sp>
        <p:nvSpPr>
          <p:cNvPr id="117" name="MH_SubTitle_1"/>
          <p:cNvSpPr txBox="1">
            <a:spLocks noChangeArrowheads="1"/>
          </p:cNvSpPr>
          <p:nvPr>
            <p:custDataLst>
              <p:tags r:id="rId1"/>
            </p:custDataLst>
          </p:nvPr>
        </p:nvSpPr>
        <p:spPr bwMode="auto">
          <a:xfrm>
            <a:off x="630555" y="697230"/>
            <a:ext cx="6749415" cy="323215"/>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1"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r>
              <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二、</a:t>
            </a:r>
            <a:r>
              <a:rPr lang="zh-CN" sz="15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充分调动并发挥主管部门作用，推动主管端内控建设工作</a:t>
            </a:r>
            <a:endParaRPr lang="zh-CN" altLang="en-US" sz="15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marL="285750" marR="0" lvl="0"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endParaRPr kumimoji="0" lang="en-US" altLang="zh-CN" sz="1500" b="0" i="0" u="none" strike="noStrike" kern="1200" cap="none" spc="0" normalizeH="0" baseline="0" noProof="0" dirty="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ea"/>
              <a:sym typeface="+mn-lt"/>
            </a:endParaRPr>
          </a:p>
          <a:p>
            <a:pPr marL="285750" marR="0" lvl="0"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endPar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endParaRPr>
          </a:p>
        </p:txBody>
      </p:sp>
      <p:sp>
        <p:nvSpPr>
          <p:cNvPr id="3" name="文本框 2"/>
          <p:cNvSpPr txBox="1"/>
          <p:nvPr/>
        </p:nvSpPr>
        <p:spPr>
          <a:xfrm>
            <a:off x="454660" y="1197610"/>
            <a:ext cx="8329295" cy="2748280"/>
          </a:xfrm>
          <a:prstGeom prst="rect">
            <a:avLst/>
          </a:prstGeom>
          <a:noFill/>
        </p:spPr>
        <p:txBody>
          <a:bodyPr wrap="square" rtlCol="0">
            <a:spAutoFit/>
          </a:bodyPr>
          <a:lstStyle/>
          <a:p>
            <a:pPr marL="0" marR="0" lvl="0" indent="0" algn="l" defTabSz="914400" rtl="0" eaLnBrk="1" fontAlgn="base" latinLnBrk="0" hangingPunct="1">
              <a:lnSpc>
                <a:spcPct val="140000"/>
              </a:lnSpc>
              <a:buClrTx/>
              <a:buSzTx/>
              <a:buNone/>
              <a:defRPr/>
            </a:pPr>
            <a:r>
              <a:rPr lang="zh-CN" sz="1600" noProof="0" dirty="0">
                <a:ln>
                  <a:noFill/>
                </a:ln>
                <a:solidFill>
                  <a:schemeClr val="bg1">
                    <a:lumMod val="50000"/>
                  </a:schemeClr>
                </a:solidFill>
                <a:effectLst/>
                <a:uLnTx/>
                <a:uFillTx/>
                <a:latin typeface="方正黑体_GBK" panose="03000509000000000000" charset="-122"/>
                <a:ea typeface="方正黑体_GBK" panose="03000509000000000000" charset="-122"/>
                <a:sym typeface="+mn-ea"/>
              </a:rPr>
              <a:t>通过内控建设厘清主管部门和所属单位在相关业务的职责分工与边界，明确审核审批事项，做到分级管理、各司其职，以确保主管部门的管理要求贯彻落实</a:t>
            </a:r>
            <a:r>
              <a:rPr lang="zh-CN" sz="1600" noProof="0" dirty="0">
                <a:ln>
                  <a:noFill/>
                </a:ln>
                <a:solidFill>
                  <a:srgbClr val="000000">
                    <a:lumMod val="65000"/>
                    <a:lumOff val="35000"/>
                  </a:srgbClr>
                </a:solidFill>
                <a:effectLst/>
                <a:uLnTx/>
                <a:uFillTx/>
                <a:latin typeface="新宋体" panose="02010609030101010101" charset="-122"/>
                <a:ea typeface="新宋体" panose="02010609030101010101" charset="-122"/>
                <a:sym typeface="+mn-ea"/>
              </a:rPr>
              <a:t>。</a:t>
            </a:r>
            <a:endParaRPr lang="zh-CN" sz="1600" noProof="0" dirty="0">
              <a:ln>
                <a:noFill/>
              </a:ln>
              <a:solidFill>
                <a:srgbClr val="000000">
                  <a:lumMod val="65000"/>
                  <a:lumOff val="35000"/>
                </a:srgbClr>
              </a:solidFill>
              <a:effectLst/>
              <a:uLnTx/>
              <a:uFillTx/>
              <a:latin typeface="新宋体" panose="02010609030101010101" charset="-122"/>
              <a:ea typeface="新宋体" panose="02010609030101010101" charset="-122"/>
              <a:sym typeface="+mn-ea"/>
            </a:endParaRPr>
          </a:p>
          <a:p>
            <a:pPr marL="285750" marR="0" lvl="0" indent="-285750" algn="l" defTabSz="914400" rtl="0" eaLnBrk="1" fontAlgn="base" latinLnBrk="0" hangingPunct="1">
              <a:lnSpc>
                <a:spcPct val="160000"/>
              </a:lnSpc>
              <a:buClr>
                <a:srgbClr val="3E4C25"/>
              </a:buClr>
              <a:buSzTx/>
              <a:buFont typeface="万事如意" charset="-122"/>
              <a:buChar char="◎"/>
              <a:defRPr/>
            </a:pPr>
            <a:r>
              <a:rPr lang="zh-CN" sz="1600" noProof="0" dirty="0">
                <a:ln>
                  <a:noFill/>
                </a:ln>
                <a:solidFill>
                  <a:srgbClr val="000000">
                    <a:lumMod val="65000"/>
                    <a:lumOff val="35000"/>
                  </a:srgbClr>
                </a:solidFill>
                <a:effectLst/>
                <a:uLnTx/>
                <a:uFillTx/>
                <a:latin typeface="宋体-简" panose="02010800040101010101" charset="-122"/>
                <a:ea typeface="宋体-简" panose="02010800040101010101" charset="-122"/>
                <a:sym typeface="+mn-ea"/>
              </a:rPr>
              <a:t>主管部门应当制定本部门内部控制制度流程（主管端），作为指引性文件，一是要求所属单位遵循，二是为所属单位提供具体指导，三是便于检查利于落地执行。</a:t>
            </a:r>
            <a:endParaRPr lang="zh-CN" sz="1600" noProof="0" dirty="0">
              <a:ln>
                <a:noFill/>
              </a:ln>
              <a:solidFill>
                <a:srgbClr val="000000">
                  <a:lumMod val="65000"/>
                  <a:lumOff val="35000"/>
                </a:srgbClr>
              </a:solidFill>
              <a:effectLst/>
              <a:uLnTx/>
              <a:uFillTx/>
              <a:latin typeface="宋体-简" panose="02010800040101010101" charset="-122"/>
              <a:ea typeface="宋体-简" panose="02010800040101010101" charset="-122"/>
              <a:sym typeface="+mn-ea"/>
            </a:endParaRPr>
          </a:p>
          <a:p>
            <a:pPr marL="285750" marR="0" lvl="0" indent="-285750" algn="l" defTabSz="914400" rtl="0" eaLnBrk="1" fontAlgn="base" latinLnBrk="0" hangingPunct="1">
              <a:lnSpc>
                <a:spcPct val="160000"/>
              </a:lnSpc>
              <a:buClr>
                <a:srgbClr val="3E4C25"/>
              </a:buClr>
              <a:buSzTx/>
              <a:buFont typeface="万事如意" charset="-122"/>
              <a:buChar char="◎"/>
              <a:defRPr/>
            </a:pPr>
            <a:r>
              <a:rPr lang="zh-CN" sz="1600" noProof="0" dirty="0">
                <a:ln>
                  <a:noFill/>
                </a:ln>
                <a:solidFill>
                  <a:srgbClr val="000000">
                    <a:lumMod val="65000"/>
                    <a:lumOff val="35000"/>
                  </a:srgbClr>
                </a:solidFill>
                <a:effectLst/>
                <a:uLnTx/>
                <a:uFillTx/>
                <a:latin typeface="宋体-简" panose="02010800040101010101" charset="-122"/>
                <a:ea typeface="宋体-简" panose="02010800040101010101" charset="-122"/>
                <a:sym typeface="+mn-ea"/>
              </a:rPr>
              <a:t>所属单位应当按照上级主管部门的内部控制指引开展本单位的内部控制建设，结合本单位实际细化落实各内设机构及相关岗位的职责分工，严格比对主管部门的内控制度流程指引文件。</a:t>
            </a:r>
            <a:endParaRPr lang="zh-CN" altLang="en-US" sz="1600" b="1" noProof="0" dirty="0">
              <a:ln>
                <a:noFill/>
              </a:ln>
              <a:solidFill>
                <a:srgbClr val="000000">
                  <a:lumMod val="65000"/>
                  <a:lumOff val="35000"/>
                </a:srgbClr>
              </a:solidFill>
              <a:effectLst/>
              <a:uLnTx/>
              <a:uFillTx/>
              <a:latin typeface="宋体-简" panose="02010800040101010101" charset="-122"/>
              <a:ea typeface="宋体-简" panose="02010800040101010101" charset="-122"/>
            </a:endParaRPr>
          </a:p>
        </p:txBody>
      </p:sp>
      <p:pic>
        <p:nvPicPr>
          <p:cNvPr id="4" name="图片 3" descr="渝北内控"/>
          <p:cNvPicPr>
            <a:picLocks noChangeAspect="1"/>
          </p:cNvPicPr>
          <p:nvPr/>
        </p:nvPicPr>
        <p:blipFill>
          <a:blip r:embed="rId2"/>
          <a:stretch>
            <a:fillRect/>
          </a:stretch>
        </p:blipFill>
        <p:spPr>
          <a:xfrm>
            <a:off x="7002780" y="38735"/>
            <a:ext cx="2105025" cy="503555"/>
          </a:xfrm>
          <a:prstGeom prst="rect">
            <a:avLst/>
          </a:prstGeom>
        </p:spPr>
      </p:pic>
      <p:sp>
        <p:nvSpPr>
          <p:cNvPr id="6" name="文本框 5"/>
          <p:cNvSpPr txBox="1"/>
          <p:nvPr/>
        </p:nvSpPr>
        <p:spPr>
          <a:xfrm>
            <a:off x="1611630" y="4867910"/>
            <a:ext cx="5920740" cy="39878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979609"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454645" y="215111"/>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sym typeface="+mn-ea"/>
              </a:rPr>
              <a:t>下一步工作</a:t>
            </a:r>
            <a:endParaRPr lang="zh-CN" altLang="en-US" sz="1600" dirty="0">
              <a:solidFill>
                <a:srgbClr val="FFFFFF"/>
              </a:solidFill>
            </a:endParaRPr>
          </a:p>
        </p:txBody>
      </p:sp>
      <p:sp>
        <p:nvSpPr>
          <p:cNvPr id="117" name="MH_SubTitle_1"/>
          <p:cNvSpPr txBox="1">
            <a:spLocks noChangeArrowheads="1"/>
          </p:cNvSpPr>
          <p:nvPr>
            <p:custDataLst>
              <p:tags r:id="rId1"/>
            </p:custDataLst>
          </p:nvPr>
        </p:nvSpPr>
        <p:spPr bwMode="auto">
          <a:xfrm>
            <a:off x="454968" y="861671"/>
            <a:ext cx="6749415" cy="323215"/>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1"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r>
              <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三、</a:t>
            </a:r>
            <a:r>
              <a:rPr lang="zh-CN" sz="15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继续完善信息系统并推进实施落地工作，确保内控设计与执行一</a:t>
            </a:r>
            <a:r>
              <a:rPr kumimoji="0" lang="zh-CN" sz="1500" b="1"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lt"/>
              </a:rPr>
              <a:t>致</a:t>
            </a:r>
            <a:endParaRPr kumimoji="0" lang="zh-CN" altLang="en-US" sz="1500" b="0" i="0" u="none" strike="noStrike" kern="1200" cap="none" spc="0" normalizeH="0" baseline="0" noProof="0" dirty="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ea"/>
              <a:sym typeface="+mn-lt"/>
            </a:endParaRPr>
          </a:p>
        </p:txBody>
      </p:sp>
      <p:sp>
        <p:nvSpPr>
          <p:cNvPr id="3" name="文本框 2"/>
          <p:cNvSpPr txBox="1"/>
          <p:nvPr/>
        </p:nvSpPr>
        <p:spPr>
          <a:xfrm>
            <a:off x="407670" y="1351915"/>
            <a:ext cx="8329295" cy="1763395"/>
          </a:xfrm>
          <a:prstGeom prst="rect">
            <a:avLst/>
          </a:prstGeom>
          <a:noFill/>
        </p:spPr>
        <p:txBody>
          <a:bodyPr wrap="square" rtlCol="0">
            <a:spAutoFit/>
          </a:bodyPr>
          <a:lstStyle/>
          <a:p>
            <a:pPr marL="0" marR="0" lvl="0" indent="0" algn="l" defTabSz="914400" rtl="0" fontAlgn="base">
              <a:lnSpc>
                <a:spcPct val="170000"/>
              </a:lnSpc>
              <a:buClrTx/>
              <a:buSzTx/>
              <a:buNone/>
              <a:defRPr/>
            </a:pPr>
            <a:endParaRPr lang="zh-CN" sz="1600" noProof="0" dirty="0">
              <a:ln>
                <a:noFill/>
              </a:ln>
              <a:solidFill>
                <a:srgbClr val="000000">
                  <a:lumMod val="65000"/>
                  <a:lumOff val="35000"/>
                </a:srgbClr>
              </a:solidFill>
              <a:effectLst/>
              <a:uLnTx/>
              <a:uFillTx/>
              <a:latin typeface="宋体-简" panose="02010800040101010101" charset="-122"/>
              <a:ea typeface="宋体-简" panose="02010800040101010101" charset="-122"/>
              <a:cs typeface="新宋体" panose="02010609030101010101" charset="-122"/>
              <a:sym typeface="+mn-ea"/>
            </a:endParaRPr>
          </a:p>
          <a:p>
            <a:pPr marL="285750" marR="0" lvl="0" indent="-285750" algn="l" defTabSz="914400" rtl="0" fontAlgn="base">
              <a:lnSpc>
                <a:spcPct val="170000"/>
              </a:lnSpc>
              <a:buClr>
                <a:srgbClr val="3E4C25"/>
              </a:buClr>
              <a:buSzTx/>
              <a:buFont typeface="万事如意" charset="-122"/>
              <a:buChar char="◎"/>
              <a:defRPr/>
            </a:pPr>
            <a:r>
              <a:rPr lang="zh-CN" sz="1600" noProof="0" dirty="0">
                <a:ln>
                  <a:noFill/>
                </a:ln>
                <a:solidFill>
                  <a:srgbClr val="000000">
                    <a:lumMod val="65000"/>
                    <a:lumOff val="35000"/>
                  </a:srgbClr>
                </a:solidFill>
                <a:effectLst/>
                <a:uLnTx/>
                <a:uFillTx/>
                <a:latin typeface="宋体-简" panose="02010800040101010101" charset="-122"/>
                <a:ea typeface="宋体-简" panose="02010800040101010101" charset="-122"/>
                <a:cs typeface="新宋体" panose="02010609030101010101" charset="-122"/>
                <a:sym typeface="+mn-ea"/>
              </a:rPr>
              <a:t>依托单位内控制度流程与外部政策同步更新机制；</a:t>
            </a:r>
            <a:endParaRPr lang="zh-CN" sz="1600" noProof="0" dirty="0">
              <a:ln>
                <a:noFill/>
              </a:ln>
              <a:solidFill>
                <a:srgbClr val="000000">
                  <a:lumMod val="65000"/>
                  <a:lumOff val="35000"/>
                </a:srgbClr>
              </a:solidFill>
              <a:effectLst/>
              <a:uLnTx/>
              <a:uFillTx/>
              <a:latin typeface="宋体-简" panose="02010800040101010101" charset="-122"/>
              <a:ea typeface="宋体-简" panose="02010800040101010101" charset="-122"/>
              <a:cs typeface="新宋体" panose="02010609030101010101" charset="-122"/>
              <a:sym typeface="+mn-ea"/>
            </a:endParaRPr>
          </a:p>
          <a:p>
            <a:pPr marL="285750" marR="0" lvl="0" indent="-285750" algn="l" defTabSz="914400" rtl="0" fontAlgn="base">
              <a:lnSpc>
                <a:spcPct val="170000"/>
              </a:lnSpc>
              <a:buClr>
                <a:srgbClr val="3E4C25"/>
              </a:buClr>
              <a:buSzTx/>
              <a:buFont typeface="万事如意" charset="-122"/>
              <a:buChar char="◎"/>
              <a:defRPr/>
            </a:pPr>
            <a:r>
              <a:rPr lang="zh-CN" sz="1600" noProof="0" dirty="0">
                <a:ln>
                  <a:noFill/>
                </a:ln>
                <a:solidFill>
                  <a:srgbClr val="000000">
                    <a:lumMod val="65000"/>
                    <a:lumOff val="35000"/>
                  </a:srgbClr>
                </a:solidFill>
                <a:effectLst/>
                <a:uLnTx/>
                <a:uFillTx/>
                <a:latin typeface="宋体-简" panose="02010800040101010101" charset="-122"/>
                <a:ea typeface="宋体-简" panose="02010800040101010101" charset="-122"/>
                <a:cs typeface="新宋体" panose="02010609030101010101" charset="-122"/>
                <a:sym typeface="+mn-ea"/>
              </a:rPr>
              <a:t>采用流程配置工具对单位信息系统的流程与权限等进行维护更新</a:t>
            </a:r>
            <a:r>
              <a:rPr lang="en-US" altLang="zh-CN" sz="1600" noProof="0" dirty="0">
                <a:ln>
                  <a:noFill/>
                </a:ln>
                <a:solidFill>
                  <a:srgbClr val="000000">
                    <a:lumMod val="65000"/>
                    <a:lumOff val="35000"/>
                  </a:srgbClr>
                </a:solidFill>
                <a:effectLst/>
                <a:uLnTx/>
                <a:uFillTx/>
                <a:latin typeface="宋体-简" panose="02010800040101010101" charset="-122"/>
                <a:ea typeface="宋体-简" panose="02010800040101010101" charset="-122"/>
                <a:cs typeface="新宋体" panose="02010609030101010101" charset="-122"/>
                <a:sym typeface="+mn-ea"/>
              </a:rPr>
              <a:t>;</a:t>
            </a:r>
            <a:endParaRPr lang="zh-CN" sz="1600" noProof="0" dirty="0">
              <a:ln>
                <a:noFill/>
              </a:ln>
              <a:solidFill>
                <a:srgbClr val="000000">
                  <a:lumMod val="65000"/>
                  <a:lumOff val="35000"/>
                </a:srgbClr>
              </a:solidFill>
              <a:effectLst/>
              <a:uLnTx/>
              <a:uFillTx/>
              <a:latin typeface="宋体-简" panose="02010800040101010101" charset="-122"/>
              <a:ea typeface="宋体-简" panose="02010800040101010101" charset="-122"/>
              <a:cs typeface="新宋体" panose="02010609030101010101" charset="-122"/>
              <a:sym typeface="+mn-ea"/>
            </a:endParaRPr>
          </a:p>
          <a:p>
            <a:pPr marL="285750" marR="0" lvl="0" indent="-285750" algn="l" defTabSz="914400" rtl="0" fontAlgn="base">
              <a:lnSpc>
                <a:spcPct val="170000"/>
              </a:lnSpc>
              <a:buClr>
                <a:srgbClr val="3E4C25"/>
              </a:buClr>
              <a:buSzTx/>
              <a:buFont typeface="万事如意" charset="-122"/>
              <a:buChar char="◎"/>
              <a:defRPr/>
            </a:pPr>
            <a:r>
              <a:rPr lang="zh-CN" sz="1600" noProof="0" dirty="0">
                <a:ln>
                  <a:noFill/>
                </a:ln>
                <a:solidFill>
                  <a:srgbClr val="000000">
                    <a:lumMod val="65000"/>
                    <a:lumOff val="35000"/>
                  </a:srgbClr>
                </a:solidFill>
                <a:effectLst/>
                <a:uLnTx/>
                <a:uFillTx/>
                <a:latin typeface="宋体-简" panose="02010800040101010101" charset="-122"/>
                <a:ea typeface="宋体-简" panose="02010800040101010101" charset="-122"/>
                <a:cs typeface="新宋体" panose="02010609030101010101" charset="-122"/>
                <a:sym typeface="+mn-ea"/>
              </a:rPr>
              <a:t>提供真实准确完整的数据支撑。</a:t>
            </a:r>
            <a:endParaRPr lang="zh-CN" altLang="en-US" sz="1600" b="1" noProof="0" dirty="0">
              <a:ln>
                <a:noFill/>
              </a:ln>
              <a:solidFill>
                <a:srgbClr val="000000">
                  <a:lumMod val="65000"/>
                  <a:lumOff val="35000"/>
                </a:srgbClr>
              </a:solidFill>
              <a:effectLst/>
              <a:uLnTx/>
              <a:uFillTx/>
              <a:latin typeface="宋体-简" panose="02010800040101010101" charset="-122"/>
              <a:ea typeface="宋体-简" panose="02010800040101010101" charset="-122"/>
              <a:cs typeface="新宋体" panose="02010609030101010101" charset="-122"/>
            </a:endParaRPr>
          </a:p>
        </p:txBody>
      </p:sp>
      <p:pic>
        <p:nvPicPr>
          <p:cNvPr id="4" name="图片 3" descr="渝北内控"/>
          <p:cNvPicPr>
            <a:picLocks noChangeAspect="1"/>
          </p:cNvPicPr>
          <p:nvPr/>
        </p:nvPicPr>
        <p:blipFill>
          <a:blip r:embed="rId2"/>
          <a:stretch>
            <a:fillRect/>
          </a:stretch>
        </p:blipFill>
        <p:spPr>
          <a:xfrm>
            <a:off x="7002780" y="38735"/>
            <a:ext cx="2105025" cy="503555"/>
          </a:xfrm>
          <a:prstGeom prst="rect">
            <a:avLst/>
          </a:prstGeom>
        </p:spPr>
      </p:pic>
      <p:sp>
        <p:nvSpPr>
          <p:cNvPr id="6" name="文本框 5"/>
          <p:cNvSpPr txBox="1"/>
          <p:nvPr/>
        </p:nvSpPr>
        <p:spPr>
          <a:xfrm>
            <a:off x="1611630" y="4867910"/>
            <a:ext cx="5920740" cy="24511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979609"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454645" y="215111"/>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sym typeface="+mn-ea"/>
              </a:rPr>
              <a:t>下一步工作</a:t>
            </a:r>
            <a:endParaRPr lang="zh-CN" altLang="en-US" sz="1600" dirty="0">
              <a:solidFill>
                <a:srgbClr val="FFFFFF"/>
              </a:solidFill>
            </a:endParaRPr>
          </a:p>
        </p:txBody>
      </p:sp>
      <p:sp>
        <p:nvSpPr>
          <p:cNvPr id="117" name="MH_SubTitle_1"/>
          <p:cNvSpPr txBox="1">
            <a:spLocks noChangeArrowheads="1"/>
          </p:cNvSpPr>
          <p:nvPr>
            <p:custDataLst>
              <p:tags r:id="rId1"/>
            </p:custDataLst>
          </p:nvPr>
        </p:nvSpPr>
        <p:spPr bwMode="auto">
          <a:xfrm>
            <a:off x="599440" y="861695"/>
            <a:ext cx="7710805" cy="323215"/>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1"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r>
              <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四、</a:t>
            </a:r>
            <a:r>
              <a:rPr lang="zh-CN" sz="15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持续推进行政事业单位内部控制建设与单位和财政中心工作相结合</a:t>
            </a:r>
            <a:endParaRPr kumimoji="0" lang="en-US" altLang="zh-CN" sz="1500" b="0" i="0" u="none" strike="noStrike" kern="1200" cap="none" spc="0" normalizeH="0" baseline="0" noProof="0" dirty="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ea"/>
              <a:sym typeface="+mn-lt"/>
            </a:endParaRPr>
          </a:p>
          <a:p>
            <a:pPr marL="285750" marR="0" lvl="0"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endPar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endParaRPr>
          </a:p>
        </p:txBody>
      </p:sp>
      <p:sp>
        <p:nvSpPr>
          <p:cNvPr id="3" name="文本框 2"/>
          <p:cNvSpPr txBox="1"/>
          <p:nvPr/>
        </p:nvSpPr>
        <p:spPr>
          <a:xfrm>
            <a:off x="454660" y="1582420"/>
            <a:ext cx="8329295" cy="1863725"/>
          </a:xfrm>
          <a:prstGeom prst="rect">
            <a:avLst/>
          </a:prstGeom>
          <a:noFill/>
        </p:spPr>
        <p:txBody>
          <a:bodyPr wrap="square" rtlCol="0">
            <a:spAutoFit/>
          </a:bodyPr>
          <a:lstStyle/>
          <a:p>
            <a:pPr marL="742950" lvl="1" indent="-285750" algn="l" defTabSz="914400">
              <a:lnSpc>
                <a:spcPct val="180000"/>
              </a:lnSpc>
              <a:buClr>
                <a:srgbClr val="3E4C25"/>
              </a:buClr>
              <a:buSzTx/>
              <a:buFont typeface="万事如意" charset="-122"/>
              <a:buChar char="◎"/>
              <a:defRPr/>
            </a:pPr>
            <a:r>
              <a:rPr lang="zh-CN" sz="1600" noProof="0" dirty="0">
                <a:ln>
                  <a:noFill/>
                </a:ln>
                <a:solidFill>
                  <a:schemeClr val="accent3"/>
                </a:solidFill>
                <a:effectLst/>
                <a:uLnTx/>
                <a:uFillTx/>
                <a:latin typeface="宋体-简" panose="02010800040101010101" charset="-122"/>
                <a:ea typeface="宋体-简" panose="02010800040101010101" charset="-122"/>
                <a:sym typeface="+mn-ea"/>
              </a:rPr>
              <a:t>通过内控建设，加强对财政资金乃至全部政府资产负债的管理；</a:t>
            </a:r>
            <a:endParaRPr lang="zh-CN" sz="1600" noProof="0" dirty="0">
              <a:ln>
                <a:noFill/>
              </a:ln>
              <a:solidFill>
                <a:schemeClr val="accent3"/>
              </a:solidFill>
              <a:effectLst/>
              <a:uLnTx/>
              <a:uFillTx/>
              <a:latin typeface="宋体-简" panose="02010800040101010101" charset="-122"/>
              <a:ea typeface="宋体-简" panose="02010800040101010101" charset="-122"/>
              <a:sym typeface="+mn-ea"/>
            </a:endParaRPr>
          </a:p>
          <a:p>
            <a:pPr marL="742950" lvl="1" indent="-285750" algn="l" defTabSz="914400">
              <a:lnSpc>
                <a:spcPct val="180000"/>
              </a:lnSpc>
              <a:buClr>
                <a:srgbClr val="3E4C25"/>
              </a:buClr>
              <a:buSzTx/>
              <a:buFont typeface="万事如意" charset="-122"/>
              <a:buChar char="◎"/>
              <a:defRPr/>
            </a:pPr>
            <a:r>
              <a:rPr lang="zh-CN" sz="1600" noProof="0" dirty="0">
                <a:ln>
                  <a:noFill/>
                </a:ln>
                <a:solidFill>
                  <a:schemeClr val="accent3"/>
                </a:solidFill>
                <a:effectLst/>
                <a:uLnTx/>
                <a:uFillTx/>
                <a:latin typeface="宋体-简" panose="02010800040101010101" charset="-122"/>
                <a:ea typeface="宋体-简" panose="02010800040101010101" charset="-122"/>
                <a:sym typeface="+mn-ea"/>
              </a:rPr>
              <a:t>通过内部控制促进专项资金使用全过程的流程化、标准化，为全面实施预算绩效管理提供支持；</a:t>
            </a:r>
            <a:endParaRPr lang="zh-CN" sz="1600" noProof="0" dirty="0">
              <a:ln>
                <a:noFill/>
              </a:ln>
              <a:solidFill>
                <a:schemeClr val="accent3"/>
              </a:solidFill>
              <a:effectLst/>
              <a:uLnTx/>
              <a:uFillTx/>
              <a:latin typeface="宋体-简" panose="02010800040101010101" charset="-122"/>
              <a:ea typeface="宋体-简" panose="02010800040101010101" charset="-122"/>
              <a:sym typeface="+mn-ea"/>
            </a:endParaRPr>
          </a:p>
          <a:p>
            <a:pPr marL="742950" lvl="1" indent="-285750" algn="l" defTabSz="914400">
              <a:lnSpc>
                <a:spcPct val="180000"/>
              </a:lnSpc>
              <a:buClr>
                <a:srgbClr val="3E4C25"/>
              </a:buClr>
              <a:buSzTx/>
              <a:buFont typeface="万事如意" charset="-122"/>
              <a:buChar char="◎"/>
              <a:defRPr/>
            </a:pPr>
            <a:r>
              <a:rPr lang="zh-CN" altLang="en-US" sz="1600" noProof="0" dirty="0">
                <a:ln>
                  <a:noFill/>
                </a:ln>
                <a:solidFill>
                  <a:schemeClr val="accent3"/>
                </a:solidFill>
                <a:effectLst/>
                <a:uLnTx/>
                <a:uFillTx/>
                <a:latin typeface="+mn-ea"/>
              </a:rPr>
              <a:t>将积极推动内部控制与纪检审计和巡视巡查等相结合。</a:t>
            </a:r>
            <a:endParaRPr lang="zh-CN" altLang="en-US" sz="1600" noProof="0" dirty="0">
              <a:ln>
                <a:noFill/>
              </a:ln>
              <a:solidFill>
                <a:schemeClr val="accent3"/>
              </a:solidFill>
              <a:effectLst/>
              <a:uLnTx/>
              <a:uFillTx/>
              <a:latin typeface="+mn-ea"/>
            </a:endParaRPr>
          </a:p>
        </p:txBody>
      </p:sp>
      <p:pic>
        <p:nvPicPr>
          <p:cNvPr id="4" name="图片 3" descr="渝北内控"/>
          <p:cNvPicPr>
            <a:picLocks noChangeAspect="1"/>
          </p:cNvPicPr>
          <p:nvPr/>
        </p:nvPicPr>
        <p:blipFill>
          <a:blip r:embed="rId2"/>
          <a:stretch>
            <a:fillRect/>
          </a:stretch>
        </p:blipFill>
        <p:spPr>
          <a:xfrm>
            <a:off x="7002780" y="38735"/>
            <a:ext cx="2105025" cy="503555"/>
          </a:xfrm>
          <a:prstGeom prst="rect">
            <a:avLst/>
          </a:prstGeom>
        </p:spPr>
      </p:pic>
      <p:sp>
        <p:nvSpPr>
          <p:cNvPr id="6" name="文本框 5"/>
          <p:cNvSpPr txBox="1"/>
          <p:nvPr/>
        </p:nvSpPr>
        <p:spPr>
          <a:xfrm>
            <a:off x="1611630" y="4867910"/>
            <a:ext cx="5920740" cy="39878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9" name="组合 18"/>
          <p:cNvGrpSpPr/>
          <p:nvPr/>
        </p:nvGrpSpPr>
        <p:grpSpPr>
          <a:xfrm>
            <a:off x="2555776" y="2061363"/>
            <a:ext cx="3960440" cy="457200"/>
            <a:chOff x="3917783" y="2061363"/>
            <a:chExt cx="3960440" cy="457200"/>
          </a:xfrm>
        </p:grpSpPr>
        <p:sp>
          <p:nvSpPr>
            <p:cNvPr id="20" name="圆角矩形 19"/>
            <p:cNvSpPr/>
            <p:nvPr/>
          </p:nvSpPr>
          <p:spPr>
            <a:xfrm>
              <a:off x="3917783" y="2061363"/>
              <a:ext cx="3960440" cy="457200"/>
            </a:xfrm>
            <a:prstGeom prst="roundRect">
              <a:avLst>
                <a:gd name="adj" fmla="val 50000"/>
              </a:avLst>
            </a:prstGeom>
            <a:solidFill>
              <a:srgbClr val="EFEFEF"/>
            </a:solidFill>
            <a:ln w="285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p:cNvSpPr/>
            <p:nvPr/>
          </p:nvSpPr>
          <p:spPr>
            <a:xfrm>
              <a:off x="3917783" y="2061363"/>
              <a:ext cx="3960440" cy="457200"/>
            </a:xfrm>
            <a:prstGeom prst="roundRect">
              <a:avLst>
                <a:gd name="adj" fmla="val 50000"/>
              </a:avLst>
            </a:prstGeom>
            <a:solidFill>
              <a:srgbClr val="EFEFEF"/>
            </a:solidFill>
            <a:ln w="12700" cap="flat" cmpd="sng" algn="ctr">
              <a:solidFill>
                <a:sysClr val="window" lastClr="FFFFFF">
                  <a:lumMod val="85000"/>
                </a:sysClr>
              </a:solidFill>
              <a:prstDash val="solid"/>
            </a:ln>
            <a:effectLst>
              <a:innerShdw blurRad="88900" dist="254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a:off x="2555776" y="2593267"/>
            <a:ext cx="3960440" cy="457200"/>
            <a:chOff x="3917783" y="2061363"/>
            <a:chExt cx="3960440" cy="457200"/>
          </a:xfrm>
        </p:grpSpPr>
        <p:sp>
          <p:nvSpPr>
            <p:cNvPr id="23" name="圆角矩形 22"/>
            <p:cNvSpPr/>
            <p:nvPr/>
          </p:nvSpPr>
          <p:spPr>
            <a:xfrm>
              <a:off x="3917783" y="2061363"/>
              <a:ext cx="3960440" cy="457200"/>
            </a:xfrm>
            <a:prstGeom prst="roundRect">
              <a:avLst>
                <a:gd name="adj" fmla="val 50000"/>
              </a:avLst>
            </a:prstGeom>
            <a:solidFill>
              <a:srgbClr val="EFEFEF"/>
            </a:solidFill>
            <a:ln w="285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圆角矩形 23"/>
            <p:cNvSpPr/>
            <p:nvPr/>
          </p:nvSpPr>
          <p:spPr>
            <a:xfrm>
              <a:off x="3917783" y="2061363"/>
              <a:ext cx="3960440" cy="457200"/>
            </a:xfrm>
            <a:prstGeom prst="roundRect">
              <a:avLst>
                <a:gd name="adj" fmla="val 50000"/>
              </a:avLst>
            </a:prstGeom>
            <a:solidFill>
              <a:srgbClr val="EFEFEF"/>
            </a:solidFill>
            <a:ln w="12700" cap="flat" cmpd="sng" algn="ctr">
              <a:solidFill>
                <a:sysClr val="window" lastClr="FFFFFF">
                  <a:lumMod val="85000"/>
                </a:sysClr>
              </a:solidFill>
              <a:prstDash val="solid"/>
            </a:ln>
            <a:effectLst>
              <a:innerShdw blurRad="88900" dist="254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5" name="组合 24"/>
          <p:cNvGrpSpPr/>
          <p:nvPr/>
        </p:nvGrpSpPr>
        <p:grpSpPr>
          <a:xfrm>
            <a:off x="2555776" y="3125171"/>
            <a:ext cx="3960440" cy="457200"/>
            <a:chOff x="3917783" y="2061363"/>
            <a:chExt cx="3960440" cy="457200"/>
          </a:xfrm>
        </p:grpSpPr>
        <p:sp>
          <p:nvSpPr>
            <p:cNvPr id="26" name="圆角矩形 25"/>
            <p:cNvSpPr/>
            <p:nvPr/>
          </p:nvSpPr>
          <p:spPr>
            <a:xfrm>
              <a:off x="3917783" y="2061363"/>
              <a:ext cx="3960440" cy="457200"/>
            </a:xfrm>
            <a:prstGeom prst="roundRect">
              <a:avLst>
                <a:gd name="adj" fmla="val 50000"/>
              </a:avLst>
            </a:prstGeom>
            <a:solidFill>
              <a:srgbClr val="EFEFEF"/>
            </a:solidFill>
            <a:ln w="285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圆角矩形 26"/>
            <p:cNvSpPr/>
            <p:nvPr/>
          </p:nvSpPr>
          <p:spPr>
            <a:xfrm>
              <a:off x="3917783" y="2061363"/>
              <a:ext cx="3960440" cy="457200"/>
            </a:xfrm>
            <a:prstGeom prst="roundRect">
              <a:avLst>
                <a:gd name="adj" fmla="val 50000"/>
              </a:avLst>
            </a:prstGeom>
            <a:solidFill>
              <a:srgbClr val="EFEFEF"/>
            </a:solidFill>
            <a:ln w="12700" cap="flat" cmpd="sng" algn="ctr">
              <a:solidFill>
                <a:sysClr val="window" lastClr="FFFFFF">
                  <a:lumMod val="85000"/>
                </a:sysClr>
              </a:solidFill>
              <a:prstDash val="solid"/>
            </a:ln>
            <a:effectLst>
              <a:innerShdw blurRad="88900" dist="254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4" name="标题层"/>
          <p:cNvSpPr txBox="1"/>
          <p:nvPr/>
        </p:nvSpPr>
        <p:spPr bwMode="auto">
          <a:xfrm>
            <a:off x="3172460" y="2668905"/>
            <a:ext cx="3128010" cy="337185"/>
          </a:xfrm>
          <a:prstGeom prst="rect">
            <a:avLst/>
          </a:prstGeom>
          <a:noFill/>
          <a:effectLst/>
        </p:spPr>
        <p:txBody>
          <a:bodyPr wrap="square">
            <a:spAutoFit/>
          </a:bodyPr>
          <a:lstStyle/>
          <a:p>
            <a:pPr marL="0" marR="0" lvl="0" algn="ctr" defTabSz="914400" eaLnBrk="1" fontAlgn="auto" latinLnBrk="0" hangingPunct="1">
              <a:lnSpc>
                <a:spcPct val="100000"/>
              </a:lnSpc>
              <a:spcBef>
                <a:spcPts val="0"/>
              </a:spcBef>
              <a:spcAft>
                <a:spcPts val="0"/>
              </a:spcAft>
              <a:buClrTx/>
              <a:buSzTx/>
              <a:buFontTx/>
              <a:buNone/>
              <a:defRPr/>
            </a:pPr>
            <a:r>
              <a:rPr lang="zh-CN" altLang="en-US" sz="1600" b="1" kern="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mn-ea"/>
              </a:rPr>
              <a:t>取得的经验与不足</a:t>
            </a:r>
            <a:endParaRPr kumimoji="0" lang="zh-CN" altLang="en-US" sz="16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5" name="标题层"/>
          <p:cNvSpPr txBox="1"/>
          <p:nvPr/>
        </p:nvSpPr>
        <p:spPr bwMode="auto">
          <a:xfrm>
            <a:off x="3172460" y="3195955"/>
            <a:ext cx="3128010" cy="337185"/>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kern="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mn-ea"/>
              </a:rPr>
              <a:t>下一步工作安排</a:t>
            </a:r>
            <a:endParaRPr kumimoji="0" lang="zh-CN" altLang="en-US" sz="16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nvGrpSpPr>
          <p:cNvPr id="38" name="组合 37"/>
          <p:cNvGrpSpPr/>
          <p:nvPr/>
        </p:nvGrpSpPr>
        <p:grpSpPr>
          <a:xfrm>
            <a:off x="3635896" y="-281391"/>
            <a:ext cx="1870428" cy="1870428"/>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3330859" y="195486"/>
            <a:ext cx="2482283" cy="565398"/>
            <a:chOff x="3266387" y="134144"/>
            <a:chExt cx="2482283" cy="565398"/>
          </a:xfrm>
        </p:grpSpPr>
        <p:sp>
          <p:nvSpPr>
            <p:cNvPr id="42" name="文本框 31"/>
            <p:cNvSpPr>
              <a:spLocks noChangeArrowheads="1"/>
            </p:cNvSpPr>
            <p:nvPr/>
          </p:nvSpPr>
          <p:spPr bwMode="auto">
            <a:xfrm>
              <a:off x="3266387" y="134144"/>
              <a:ext cx="2482283"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rtl="0" eaLnBrk="1" fontAlgn="base"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585858"/>
                  </a:solidFill>
                  <a:effectLst/>
                  <a:uLnTx/>
                  <a:uFillTx/>
                  <a:latin typeface="Impact" panose="020B0806030902050204" pitchFamily="34" charset="0"/>
                  <a:ea typeface="微软雅黑" panose="020B0503020204020204" pitchFamily="34" charset="-122"/>
                  <a:cs typeface="宋体" panose="02010600030101010101" pitchFamily="2" charset="-122"/>
                </a:rPr>
                <a:t>目   录</a:t>
              </a:r>
              <a:endParaRPr kumimoji="0" lang="zh-CN" altLang="en-US" sz="2000" b="0" i="0" u="none" strike="noStrike" kern="0" cap="none" spc="0" normalizeH="0" baseline="0" noProof="0" dirty="0">
                <a:ln>
                  <a:noFill/>
                </a:ln>
                <a:solidFill>
                  <a:srgbClr val="585858"/>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grpSp>
          <p:nvGrpSpPr>
            <p:cNvPr id="44" name="组合 43"/>
            <p:cNvGrpSpPr/>
            <p:nvPr/>
          </p:nvGrpSpPr>
          <p:grpSpPr>
            <a:xfrm>
              <a:off x="3928527" y="653823"/>
              <a:ext cx="1158003" cy="45719"/>
              <a:chOff x="-1539796" y="-2685306"/>
              <a:chExt cx="8150464" cy="1800672"/>
            </a:xfrm>
          </p:grpSpPr>
          <p:sp>
            <p:nvSpPr>
              <p:cNvPr id="45" name="矩形 44"/>
              <p:cNvSpPr/>
              <p:nvPr/>
            </p:nvSpPr>
            <p:spPr>
              <a:xfrm>
                <a:off x="83774" y="-2684834"/>
                <a:ext cx="1656184" cy="1800200"/>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sp>
            <p:nvSpPr>
              <p:cNvPr id="46" name="矩形 45"/>
              <p:cNvSpPr/>
              <p:nvPr/>
            </p:nvSpPr>
            <p:spPr>
              <a:xfrm>
                <a:off x="4954484" y="-2684834"/>
                <a:ext cx="1656184" cy="1800200"/>
              </a:xfrm>
              <a:prstGeom prst="rect">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sp>
            <p:nvSpPr>
              <p:cNvPr id="47" name="矩形 46"/>
              <p:cNvSpPr/>
              <p:nvPr/>
            </p:nvSpPr>
            <p:spPr>
              <a:xfrm>
                <a:off x="-1539796" y="-2685306"/>
                <a:ext cx="1656184" cy="1800200"/>
              </a:xfrm>
              <a:prstGeom prst="rect">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sp>
            <p:nvSpPr>
              <p:cNvPr id="48" name="矩形 47"/>
              <p:cNvSpPr/>
              <p:nvPr/>
            </p:nvSpPr>
            <p:spPr>
              <a:xfrm>
                <a:off x="3330914" y="-2685306"/>
                <a:ext cx="1656184" cy="1800200"/>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sp>
            <p:nvSpPr>
              <p:cNvPr id="49" name="矩形 48"/>
              <p:cNvSpPr/>
              <p:nvPr/>
            </p:nvSpPr>
            <p:spPr>
              <a:xfrm>
                <a:off x="1707344" y="-2684834"/>
                <a:ext cx="1656184" cy="1800200"/>
              </a:xfrm>
              <a:prstGeom prst="rect">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grpSp>
      </p:grpSp>
      <p:sp>
        <p:nvSpPr>
          <p:cNvPr id="50" name="TextBox 49"/>
          <p:cNvSpPr txBox="1"/>
          <p:nvPr/>
        </p:nvSpPr>
        <p:spPr>
          <a:xfrm>
            <a:off x="1911896" y="827147"/>
            <a:ext cx="5334000" cy="523220"/>
          </a:xfrm>
          <a:prstGeom prst="rect">
            <a:avLst/>
          </a:prstGeom>
          <a:effectLst/>
        </p:spPr>
        <p:txBody>
          <a:bodyPr wrap="square">
            <a:spAutoFit/>
          </a:bodyPr>
          <a:lstStyle>
            <a:defPPr>
              <a:defRPr lang="zh-CN"/>
            </a:defPPr>
            <a:lvl1pPr algn="just" fontAlgn="auto">
              <a:spcBef>
                <a:spcPts val="0"/>
              </a:spcBef>
              <a:spcAft>
                <a:spcPts val="0"/>
              </a:spcAft>
              <a:defRPr sz="2400" b="0">
                <a:solidFill>
                  <a:schemeClr val="tx2">
                    <a:alpha val="91000"/>
                  </a:schemeClr>
                </a:solidFill>
                <a:latin typeface="Impact" panose="020B0806030902050204" pitchFamily="34" charset="0"/>
                <a:ea typeface="微软雅黑" panose="020B0503020204020204" pitchFamily="34" charset="-122"/>
                <a:cs typeface="方正豪体简体" panose="03000509000000000000" pitchFamily="65"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ysClr val="windowText" lastClr="000000">
                    <a:lumMod val="65000"/>
                    <a:lumOff val="35000"/>
                    <a:alpha val="40000"/>
                  </a:sysClr>
                </a:solidFill>
                <a:effectLst/>
                <a:uLnTx/>
                <a:uFillTx/>
                <a:latin typeface="Impact" panose="020B0806030902050204" pitchFamily="34" charset="0"/>
                <a:ea typeface="微软雅黑" panose="020B0503020204020204" pitchFamily="34" charset="-122"/>
              </a:rPr>
              <a:t>CONTENTS</a:t>
            </a:r>
            <a:endParaRPr kumimoji="0" lang="en-US" altLang="zh-CN" sz="2800" b="0" i="0" u="none" strike="noStrike" kern="0" cap="none" spc="0" normalizeH="0" baseline="0" noProof="0" dirty="0">
              <a:ln>
                <a:noFill/>
              </a:ln>
              <a:solidFill>
                <a:sysClr val="windowText" lastClr="000000">
                  <a:lumMod val="65000"/>
                  <a:lumOff val="35000"/>
                  <a:alpha val="40000"/>
                </a:sysClr>
              </a:solidFill>
              <a:effectLst/>
              <a:uLnTx/>
              <a:uFillTx/>
              <a:latin typeface="Impact" panose="020B0806030902050204" pitchFamily="34" charset="0"/>
              <a:ea typeface="微软雅黑" panose="020B0503020204020204" pitchFamily="34" charset="-122"/>
            </a:endParaRPr>
          </a:p>
        </p:txBody>
      </p:sp>
      <p:cxnSp>
        <p:nvCxnSpPr>
          <p:cNvPr id="51" name="直接连接符 50"/>
          <p:cNvCxnSpPr/>
          <p:nvPr/>
        </p:nvCxnSpPr>
        <p:spPr>
          <a:xfrm flipH="1">
            <a:off x="1538816" y="1688921"/>
            <a:ext cx="6067957" cy="0"/>
          </a:xfrm>
          <a:prstGeom prst="line">
            <a:avLst/>
          </a:prstGeom>
          <a:noFill/>
          <a:ln w="9525" cap="flat" cmpd="sng" algn="ctr">
            <a:solidFill>
              <a:sysClr val="windowText" lastClr="000000">
                <a:lumMod val="65000"/>
                <a:lumOff val="35000"/>
              </a:sysClr>
            </a:solidFill>
            <a:prstDash val="dash"/>
          </a:ln>
          <a:effectLst/>
        </p:spPr>
      </p:cxnSp>
      <p:grpSp>
        <p:nvGrpSpPr>
          <p:cNvPr id="52" name="组合 51"/>
          <p:cNvGrpSpPr/>
          <p:nvPr/>
        </p:nvGrpSpPr>
        <p:grpSpPr>
          <a:xfrm>
            <a:off x="2555776" y="2067694"/>
            <a:ext cx="3960440" cy="457200"/>
            <a:chOff x="3917783" y="2061363"/>
            <a:chExt cx="3960440" cy="457200"/>
          </a:xfrm>
        </p:grpSpPr>
        <p:sp>
          <p:nvSpPr>
            <p:cNvPr id="53" name="圆角矩形 52"/>
            <p:cNvSpPr/>
            <p:nvPr/>
          </p:nvSpPr>
          <p:spPr>
            <a:xfrm>
              <a:off x="3917783" y="2061363"/>
              <a:ext cx="3960440" cy="457200"/>
            </a:xfrm>
            <a:prstGeom prst="roundRect">
              <a:avLst>
                <a:gd name="adj" fmla="val 50000"/>
              </a:avLst>
            </a:prstGeom>
            <a:solidFill>
              <a:srgbClr val="EFEFEF"/>
            </a:solidFill>
            <a:ln w="285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圆角矩形 53"/>
            <p:cNvSpPr/>
            <p:nvPr/>
          </p:nvSpPr>
          <p:spPr>
            <a:xfrm>
              <a:off x="3917783" y="2061363"/>
              <a:ext cx="3960440" cy="457200"/>
            </a:xfrm>
            <a:prstGeom prst="roundRect">
              <a:avLst>
                <a:gd name="adj" fmla="val 50000"/>
              </a:avLst>
            </a:prstGeom>
            <a:solidFill>
              <a:schemeClr val="bg1"/>
            </a:solidFill>
            <a:ln w="12700" cap="flat" cmpd="sng" algn="ctr">
              <a:solidFill>
                <a:sysClr val="window" lastClr="FFFFFF">
                  <a:lumMod val="85000"/>
                </a:sysClr>
              </a:solidFill>
              <a:prstDash val="solid"/>
            </a:ln>
            <a:effectLst>
              <a:innerShdw blurRad="88900" dist="254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标题层"/>
          <p:cNvSpPr txBox="1"/>
          <p:nvPr/>
        </p:nvSpPr>
        <p:spPr bwMode="auto">
          <a:xfrm>
            <a:off x="3172460" y="2141855"/>
            <a:ext cx="3128645" cy="337185"/>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kern="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mn-ea"/>
              </a:rPr>
              <a:t>总体情况</a:t>
            </a:r>
            <a:endParaRPr kumimoji="0" lang="zh-CN" altLang="en-US" sz="16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nvGrpSpPr>
          <p:cNvPr id="56" name="组合 55"/>
          <p:cNvGrpSpPr/>
          <p:nvPr/>
        </p:nvGrpSpPr>
        <p:grpSpPr>
          <a:xfrm>
            <a:off x="2512191" y="2023750"/>
            <a:ext cx="551388" cy="524584"/>
            <a:chOff x="1424226" y="1858045"/>
            <a:chExt cx="1600200" cy="1522412"/>
          </a:xfrm>
        </p:grpSpPr>
        <p:grpSp>
          <p:nvGrpSpPr>
            <p:cNvPr id="57" name="组合 35"/>
            <p:cNvGrpSpPr/>
            <p:nvPr/>
          </p:nvGrpSpPr>
          <p:grpSpPr bwMode="auto">
            <a:xfrm>
              <a:off x="1449388" y="1858045"/>
              <a:ext cx="1524000" cy="1522412"/>
              <a:chOff x="3091333" y="1182834"/>
              <a:chExt cx="3298687" cy="3298688"/>
            </a:xfrm>
          </p:grpSpPr>
          <p:sp>
            <p:nvSpPr>
              <p:cNvPr id="59" name="椭圆 58"/>
              <p:cNvSpPr>
                <a:spLocks noChangeArrowheads="1"/>
              </p:cNvSpPr>
              <p:nvPr/>
            </p:nvSpPr>
            <p:spPr bwMode="auto">
              <a:xfrm>
                <a:off x="3453163" y="1539455"/>
                <a:ext cx="2585448" cy="2585448"/>
              </a:xfrm>
              <a:prstGeom prst="ellipse">
                <a:avLst/>
              </a:prstGeom>
              <a:solidFill>
                <a:schemeClr val="tx1"/>
              </a:solidFill>
              <a:ln>
                <a:noFill/>
              </a:ln>
              <a:extLst>
                <a:ext uri="{91240B29-F687-4F45-9708-019B960494DF}">
                  <a14:hiddenLine xmlns:a14="http://schemas.microsoft.com/office/drawing/2010/main" w="25400">
                    <a:solidFill>
                      <a:srgbClr val="000000"/>
                    </a:solidFill>
                    <a:round/>
                  </a14:hiddenLine>
                </a:ext>
              </a:extLst>
            </p:spPr>
            <p:txBody>
              <a:bodyPr anchor="ctr"/>
              <a:lstStyle/>
              <a:p>
                <a:pPr marL="0" marR="0" lvl="0" indent="0" defTabSz="96774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nvGrpSpPr>
              <p:cNvPr id="60" name="组合 5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1" name="同心圆 60"/>
                <p:cNvSpPr/>
                <p:nvPr/>
              </p:nvSpPr>
              <p:spPr>
                <a:xfrm>
                  <a:off x="2555776" y="915566"/>
                  <a:ext cx="1944216" cy="1944216"/>
                </a:xfrm>
                <a:prstGeom prst="donut">
                  <a:avLst>
                    <a:gd name="adj" fmla="val 10097"/>
                  </a:avLst>
                </a:prstGeom>
                <a:gradFill flip="none" rotWithShape="1">
                  <a:gsLst>
                    <a:gs pos="0">
                      <a:sysClr val="window" lastClr="FFFFFF"/>
                    </a:gs>
                    <a:gs pos="100000">
                      <a:sysClr val="window" lastClr="FFFFFF">
                        <a:lumMod val="85000"/>
                      </a:sysClr>
                    </a:gs>
                  </a:gsLst>
                  <a:lin ang="8100000" scaled="1"/>
                  <a:tileRect/>
                </a:gradFill>
                <a:ln w="12700" cap="flat" cmpd="sng" algn="ctr">
                  <a:noFill/>
                  <a:prstDash val="solid"/>
                </a:ln>
                <a:effectLst/>
              </p:spPr>
              <p:txBody>
                <a:bodyPr anchor="ctr"/>
                <a:lstStyle/>
                <a:p>
                  <a:pPr marL="0" marR="0" lvl="0" indent="0" defTabSz="96774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2" name="同心圆 61"/>
                <p:cNvSpPr/>
                <p:nvPr/>
              </p:nvSpPr>
              <p:spPr>
                <a:xfrm>
                  <a:off x="2614636" y="974427"/>
                  <a:ext cx="1826499" cy="1826497"/>
                </a:xfrm>
                <a:prstGeom prst="donut">
                  <a:avLst>
                    <a:gd name="adj" fmla="val 8132"/>
                  </a:avLst>
                </a:prstGeom>
                <a:gradFill flip="none" rotWithShape="1">
                  <a:gsLst>
                    <a:gs pos="0">
                      <a:sysClr val="window" lastClr="FFFFFF"/>
                    </a:gs>
                    <a:gs pos="100000">
                      <a:sysClr val="window" lastClr="FFFFFF">
                        <a:lumMod val="85000"/>
                      </a:sysClr>
                    </a:gs>
                  </a:gsLst>
                  <a:lin ang="16200000" scaled="1"/>
                  <a:tileRect/>
                </a:gradFill>
                <a:ln w="12700" cap="flat" cmpd="sng" algn="ctr">
                  <a:noFill/>
                  <a:prstDash val="solid"/>
                </a:ln>
                <a:effectLst/>
              </p:spPr>
              <p:txBody>
                <a:bodyPr anchor="ctr"/>
                <a:lstStyle/>
                <a:p>
                  <a:pPr marL="0" marR="0" lvl="0" indent="0" defTabSz="96774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sp>
          <p:nvSpPr>
            <p:cNvPr id="58" name="文本占位符 3"/>
            <p:cNvSpPr>
              <a:spLocks noChangeArrowheads="1"/>
            </p:cNvSpPr>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3130" eaLnBrk="1" fontAlgn="auto" latinLnBrk="0" hangingPunct="1">
                <a:lnSpc>
                  <a:spcPct val="100000"/>
                </a:lnSpc>
                <a:spcBef>
                  <a:spcPts val="0"/>
                </a:spcBef>
                <a:spcAft>
                  <a:spcPts val="0"/>
                </a:spcAft>
                <a:buClrTx/>
                <a:buSzTx/>
                <a:buFontTx/>
                <a:buNone/>
                <a:defRPr/>
              </a:pPr>
              <a:endParaRPr kumimoji="0" lang="en-US" altLang="zh-CN" sz="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pic>
        <p:nvPicPr>
          <p:cNvPr id="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16350" y="1923678"/>
            <a:ext cx="2423550" cy="525355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渝北内控"/>
          <p:cNvPicPr>
            <a:picLocks noChangeAspect="1"/>
          </p:cNvPicPr>
          <p:nvPr/>
        </p:nvPicPr>
        <p:blipFill>
          <a:blip r:embed="rId3"/>
          <a:stretch>
            <a:fillRect/>
          </a:stretch>
        </p:blipFill>
        <p:spPr>
          <a:xfrm>
            <a:off x="7002780" y="38735"/>
            <a:ext cx="2105025" cy="503555"/>
          </a:xfrm>
          <a:prstGeom prst="rect">
            <a:avLst/>
          </a:prstGeom>
        </p:spPr>
      </p:pic>
      <p:sp>
        <p:nvSpPr>
          <p:cNvPr id="5" name="文本框 4"/>
          <p:cNvSpPr txBox="1"/>
          <p:nvPr/>
        </p:nvSpPr>
        <p:spPr>
          <a:xfrm>
            <a:off x="1611630" y="4867910"/>
            <a:ext cx="5920740" cy="39878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anim calcmode="lin" valueType="num">
                                      <p:cBhvr>
                                        <p:cTn id="19" dur="500" fill="hold"/>
                                        <p:tgtEl>
                                          <p:spTgt spid="50"/>
                                        </p:tgtEl>
                                        <p:attrNameLst>
                                          <p:attrName>ppt_x</p:attrName>
                                        </p:attrNameLst>
                                      </p:cBhvr>
                                      <p:tavLst>
                                        <p:tav tm="0">
                                          <p:val>
                                            <p:strVal val="#ppt_x"/>
                                          </p:val>
                                        </p:tav>
                                        <p:tav tm="100000">
                                          <p:val>
                                            <p:strVal val="#ppt_x"/>
                                          </p:val>
                                        </p:tav>
                                      </p:tavLst>
                                    </p:anim>
                                    <p:anim calcmode="lin" valueType="num">
                                      <p:cBhvr>
                                        <p:cTn id="20" dur="500" fill="hold"/>
                                        <p:tgtEl>
                                          <p:spTgt spid="5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arn(inVertical)">
                                      <p:cBhvr>
                                        <p:cTn id="24" dur="500"/>
                                        <p:tgtEl>
                                          <p:spTgt spid="51"/>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3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5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1+#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par>
                          <p:cTn id="48" fill="hold">
                            <p:stCondLst>
                              <p:cond delay="3500"/>
                            </p:stCondLst>
                            <p:childTnLst>
                              <p:par>
                                <p:cTn id="49" presetID="2" presetClass="entr" presetSubtype="4" fill="hold" nodeType="after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fill="hold"/>
                                        <p:tgtEl>
                                          <p:spTgt spid="63"/>
                                        </p:tgtEl>
                                        <p:attrNameLst>
                                          <p:attrName>ppt_x</p:attrName>
                                        </p:attrNameLst>
                                      </p:cBhvr>
                                      <p:tavLst>
                                        <p:tav tm="0">
                                          <p:val>
                                            <p:strVal val="#ppt_x"/>
                                          </p:val>
                                        </p:tav>
                                        <p:tav tm="100000">
                                          <p:val>
                                            <p:strVal val="#ppt_x"/>
                                          </p:val>
                                        </p:tav>
                                      </p:tavLst>
                                    </p:anim>
                                    <p:anim calcmode="lin" valueType="num">
                                      <p:cBhvr additive="base">
                                        <p:cTn id="52" dur="500" fill="hold"/>
                                        <p:tgtEl>
                                          <p:spTgt spid="6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childTnLst>
                          </p:cTn>
                        </p:par>
                        <p:par>
                          <p:cTn id="57" fill="hold">
                            <p:stCondLst>
                              <p:cond delay="4500"/>
                            </p:stCondLst>
                            <p:childTnLst>
                              <p:par>
                                <p:cTn id="58" presetID="63" presetClass="path" presetSubtype="0" fill="hold" nodeType="afterEffect">
                                  <p:stCondLst>
                                    <p:cond delay="0"/>
                                  </p:stCondLst>
                                  <p:childTnLst>
                                    <p:animMotion origin="layout" path="M 1.11111E-6 2.09877E-6 L 0.38455 2.09877E-6 " pathEditMode="relative" rAng="0" ptsTypes="AA">
                                      <p:cBhvr>
                                        <p:cTn id="59" dur="1000" fill="hold"/>
                                        <p:tgtEl>
                                          <p:spTgt spid="63"/>
                                        </p:tgtEl>
                                        <p:attrNameLst>
                                          <p:attrName>ppt_x</p:attrName>
                                          <p:attrName>ppt_y</p:attrName>
                                        </p:attrNameLst>
                                      </p:cBhvr>
                                      <p:rCtr x="19219" y="0"/>
                                    </p:animMotion>
                                  </p:childTnLst>
                                </p:cTn>
                              </p:par>
                              <p:par>
                                <p:cTn id="60" presetID="63" presetClass="path" presetSubtype="0" fill="hold" nodeType="withEffect">
                                  <p:stCondLst>
                                    <p:cond delay="0"/>
                                  </p:stCondLst>
                                  <p:childTnLst>
                                    <p:animMotion origin="layout" path="M 5E-6 2.57955E-6 L 0.38594 2.57955E-6 " pathEditMode="relative" rAng="0" ptsTypes="AA">
                                      <p:cBhvr>
                                        <p:cTn id="61" dur="1000" fill="hold"/>
                                        <p:tgtEl>
                                          <p:spTgt spid="56"/>
                                        </p:tgtEl>
                                        <p:attrNameLst>
                                          <p:attrName>ppt_x</p:attrName>
                                          <p:attrName>ppt_y</p:attrName>
                                        </p:attrNameLst>
                                      </p:cBhvr>
                                      <p:rCtr x="19288" y="0"/>
                                    </p:animMotion>
                                  </p:childTnLst>
                                </p:cTn>
                              </p:par>
                              <p:par>
                                <p:cTn id="62" presetID="22" presetClass="entr" presetSubtype="8"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left)">
                                      <p:cBhvr>
                                        <p:cTn id="64" dur="1000"/>
                                        <p:tgtEl>
                                          <p:spTgt spid="52"/>
                                        </p:tgtEl>
                                      </p:cBhvr>
                                    </p:animEffect>
                                  </p:childTnLst>
                                </p:cTn>
                              </p:par>
                              <p:par>
                                <p:cTn id="65" presetID="3" presetClass="emph" presetSubtype="2" fill="hold" grpId="1" nodeType="withEffect">
                                  <p:stCondLst>
                                    <p:cond delay="800"/>
                                  </p:stCondLst>
                                  <p:childTnLst>
                                    <p:animClr clrSpc="rgb" dir="cw">
                                      <p:cBhvr override="childStyle">
                                        <p:cTn id="66" dur="1000" fill="hold"/>
                                        <p:tgtEl>
                                          <p:spTgt spid="55"/>
                                        </p:tgtEl>
                                        <p:attrNameLst>
                                          <p:attrName>style.color</p:attrName>
                                        </p:attrNameLst>
                                      </p:cBhvr>
                                      <p:to>
                                        <a:srgbClr val="FFFFFF"/>
                                      </p:to>
                                    </p:animClr>
                                  </p:childTnLst>
                                </p:cTn>
                              </p:par>
                              <p:par>
                                <p:cTn id="67" presetID="2" presetClass="exit" presetSubtype="6" fill="hold" nodeType="withEffect">
                                  <p:stCondLst>
                                    <p:cond delay="1800"/>
                                  </p:stCondLst>
                                  <p:childTnLst>
                                    <p:anim calcmode="lin" valueType="num">
                                      <p:cBhvr additive="base">
                                        <p:cTn id="68" dur="500"/>
                                        <p:tgtEl>
                                          <p:spTgt spid="63"/>
                                        </p:tgtEl>
                                        <p:attrNameLst>
                                          <p:attrName>ppt_x</p:attrName>
                                        </p:attrNameLst>
                                      </p:cBhvr>
                                      <p:tavLst>
                                        <p:tav tm="0">
                                          <p:val>
                                            <p:strVal val="ppt_x"/>
                                          </p:val>
                                        </p:tav>
                                        <p:tav tm="100000">
                                          <p:val>
                                            <p:strVal val="1+ppt_w/2"/>
                                          </p:val>
                                        </p:tav>
                                      </p:tavLst>
                                    </p:anim>
                                    <p:anim calcmode="lin" valueType="num">
                                      <p:cBhvr additive="base">
                                        <p:cTn id="69" dur="500"/>
                                        <p:tgtEl>
                                          <p:spTgt spid="63"/>
                                        </p:tgtEl>
                                        <p:attrNameLst>
                                          <p:attrName>ppt_y</p:attrName>
                                        </p:attrNameLst>
                                      </p:cBhvr>
                                      <p:tavLst>
                                        <p:tav tm="0">
                                          <p:val>
                                            <p:strVal val="ppt_y"/>
                                          </p:val>
                                        </p:tav>
                                        <p:tav tm="100000">
                                          <p:val>
                                            <p:strVal val="1+ppt_h/2"/>
                                          </p:val>
                                        </p:tav>
                                      </p:tavLst>
                                    </p:anim>
                                    <p:set>
                                      <p:cBhvr>
                                        <p:cTn id="70"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50" grpId="0"/>
      <p:bldP spid="55" grpId="0" bldLvl="0" animBg="1"/>
      <p:bldP spid="55"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9" name="组合 18"/>
          <p:cNvGrpSpPr/>
          <p:nvPr/>
        </p:nvGrpSpPr>
        <p:grpSpPr>
          <a:xfrm>
            <a:off x="4953443" y="1072287"/>
            <a:ext cx="2730253" cy="2481980"/>
            <a:chOff x="3555386" y="1756192"/>
            <a:chExt cx="4648813" cy="4225507"/>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386" y="1756192"/>
              <a:ext cx="4648813" cy="4225507"/>
            </a:xfrm>
            <a:prstGeom prst="rect">
              <a:avLst/>
            </a:prstGeom>
          </p:spPr>
        </p:pic>
        <p:sp>
          <p:nvSpPr>
            <p:cNvPr id="21" name="椭圆 20"/>
            <p:cNvSpPr/>
            <p:nvPr/>
          </p:nvSpPr>
          <p:spPr>
            <a:xfrm>
              <a:off x="5837238" y="2171701"/>
              <a:ext cx="1938337" cy="1938337"/>
            </a:xfrm>
            <a:prstGeom prst="ellipse">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5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听</a:t>
              </a:r>
              <a:endParaRPr kumimoji="0" lang="zh-CN" altLang="en-US" sz="45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3462451" y="1647072"/>
            <a:ext cx="2730253" cy="2481980"/>
            <a:chOff x="3555386" y="1756192"/>
            <a:chExt cx="4648813" cy="4225507"/>
          </a:xfrm>
        </p:grpSpPr>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386" y="1756192"/>
              <a:ext cx="4648813" cy="4225507"/>
            </a:xfrm>
            <a:prstGeom prst="rect">
              <a:avLst/>
            </a:prstGeom>
          </p:spPr>
        </p:pic>
        <p:sp>
          <p:nvSpPr>
            <p:cNvPr id="24" name="椭圆 23"/>
            <p:cNvSpPr/>
            <p:nvPr/>
          </p:nvSpPr>
          <p:spPr>
            <a:xfrm>
              <a:off x="5837238" y="2171701"/>
              <a:ext cx="1938337" cy="1938337"/>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5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聆</a:t>
              </a:r>
              <a:endParaRPr kumimoji="0" lang="zh-CN" altLang="en-US" sz="45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2172305" y="736575"/>
            <a:ext cx="2730253" cy="2481980"/>
            <a:chOff x="3555386" y="1756192"/>
            <a:chExt cx="4648813" cy="4225507"/>
          </a:xfrm>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386" y="1756192"/>
              <a:ext cx="4648813" cy="4225507"/>
            </a:xfrm>
            <a:prstGeom prst="rect">
              <a:avLst/>
            </a:prstGeom>
          </p:spPr>
        </p:pic>
        <p:sp>
          <p:nvSpPr>
            <p:cNvPr id="27" name="椭圆 26"/>
            <p:cNvSpPr/>
            <p:nvPr/>
          </p:nvSpPr>
          <p:spPr>
            <a:xfrm>
              <a:off x="5837238" y="2171701"/>
              <a:ext cx="1938337" cy="1938337"/>
            </a:xfrm>
            <a:prstGeom prst="ellipse">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5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谢</a:t>
              </a:r>
              <a:endParaRPr kumimoji="0" lang="zh-CN" altLang="en-US" sz="45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8" name="组合 27"/>
          <p:cNvGrpSpPr/>
          <p:nvPr/>
        </p:nvGrpSpPr>
        <p:grpSpPr>
          <a:xfrm>
            <a:off x="645583" y="1191823"/>
            <a:ext cx="2730253" cy="2481980"/>
            <a:chOff x="3555386" y="1756192"/>
            <a:chExt cx="4648813" cy="4225507"/>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386" y="1756192"/>
              <a:ext cx="4648813" cy="4225507"/>
            </a:xfrm>
            <a:prstGeom prst="rect">
              <a:avLst/>
            </a:prstGeom>
          </p:spPr>
        </p:pic>
        <p:sp>
          <p:nvSpPr>
            <p:cNvPr id="30" name="椭圆 29"/>
            <p:cNvSpPr/>
            <p:nvPr/>
          </p:nvSpPr>
          <p:spPr>
            <a:xfrm>
              <a:off x="5837238" y="2171701"/>
              <a:ext cx="1938337" cy="1938337"/>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5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感</a:t>
              </a:r>
              <a:endParaRPr kumimoji="0" lang="zh-CN" altLang="en-US" sz="45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32" name="文本框 2200"/>
          <p:cNvSpPr txBox="1"/>
          <p:nvPr/>
        </p:nvSpPr>
        <p:spPr>
          <a:xfrm>
            <a:off x="2245315" y="3857719"/>
            <a:ext cx="4654968" cy="531078"/>
          </a:xfrm>
          <a:prstGeom prst="rect">
            <a:avLst/>
          </a:prstGeom>
          <a:noFill/>
          <a:ln>
            <a:noFill/>
          </a:ln>
        </p:spPr>
        <p:txBody>
          <a:bodyPr wrap="none" lIns="68589" tIns="34295" rIns="68589" bIns="34295" rtlCol="0">
            <a:spAutoFit/>
          </a:bodyPr>
          <a:lstStyle/>
          <a:p>
            <a:pPr algn="ctr"/>
            <a:r>
              <a:rPr lang="en-US" altLang="zh-CN" sz="3000" b="1" spc="-113"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THANKS</a:t>
            </a:r>
            <a:r>
              <a:rPr lang="en-US" altLang="zh-CN" sz="3000" b="1" spc="-113" dirty="0">
                <a:solidFill>
                  <a:srgbClr val="00A6A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 </a:t>
            </a:r>
            <a:r>
              <a:rPr lang="en-US" altLang="zh-CN" sz="3000" b="1" spc="-113"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FOR LISTENING</a:t>
            </a:r>
            <a:endParaRPr lang="zh-CN" altLang="en-US" sz="3000" b="1" spc="-113"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34" name="矩形 33"/>
          <p:cNvSpPr/>
          <p:nvPr/>
        </p:nvSpPr>
        <p:spPr>
          <a:xfrm>
            <a:off x="2142372" y="3823178"/>
            <a:ext cx="4860844" cy="21607"/>
          </a:xfrm>
          <a:prstGeom prst="rect">
            <a:avLst/>
          </a:prstGeom>
          <a:solidFill>
            <a:sysClr val="window" lastClr="FFFFFF">
              <a:lumMod val="95000"/>
            </a:sysClr>
          </a:solidFill>
          <a:ln w="12700" cap="flat" cmpd="sng" algn="ctr">
            <a:noFill/>
            <a:prstDash val="solid"/>
            <a:miter lim="800000"/>
          </a:ln>
          <a:effectLst>
            <a:innerShdw blurRad="25400" dist="25400" dir="13500000">
              <a:prstClr val="black">
                <a:alpha val="50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矩形 34"/>
          <p:cNvSpPr/>
          <p:nvPr/>
        </p:nvSpPr>
        <p:spPr>
          <a:xfrm>
            <a:off x="2142372" y="4401730"/>
            <a:ext cx="4860844" cy="21607"/>
          </a:xfrm>
          <a:prstGeom prst="rect">
            <a:avLst/>
          </a:prstGeom>
          <a:solidFill>
            <a:sysClr val="window" lastClr="FFFFFF">
              <a:lumMod val="95000"/>
            </a:sysClr>
          </a:solidFill>
          <a:ln w="12700" cap="flat" cmpd="sng" algn="ctr">
            <a:noFill/>
            <a:prstDash val="solid"/>
            <a:miter lim="800000"/>
          </a:ln>
          <a:effectLst>
            <a:innerShdw blurRad="25400" dist="25400" dir="13500000">
              <a:prstClr val="black">
                <a:alpha val="50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pic>
        <p:nvPicPr>
          <p:cNvPr id="3" name="图片 2" descr="渝北内控"/>
          <p:cNvPicPr>
            <a:picLocks noChangeAspect="1"/>
          </p:cNvPicPr>
          <p:nvPr/>
        </p:nvPicPr>
        <p:blipFill>
          <a:blip r:embed="rId3"/>
          <a:stretch>
            <a:fillRect/>
          </a:stretch>
        </p:blipFill>
        <p:spPr>
          <a:xfrm>
            <a:off x="7002780" y="38735"/>
            <a:ext cx="2105025" cy="503555"/>
          </a:xfrm>
          <a:prstGeom prst="rect">
            <a:avLst/>
          </a:prstGeom>
        </p:spPr>
      </p:pic>
      <p:sp>
        <p:nvSpPr>
          <p:cNvPr id="5" name="文本框 4"/>
          <p:cNvSpPr txBox="1"/>
          <p:nvPr/>
        </p:nvSpPr>
        <p:spPr>
          <a:xfrm>
            <a:off x="1611630" y="4867910"/>
            <a:ext cx="5920740" cy="39878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25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75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10" presetClass="entr" presetSubtype="0" fill="hold" grpId="0" nodeType="withEffect">
                                  <p:stCondLst>
                                    <p:cond delay="125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41" presetClass="entr" presetSubtype="0" fill="hold" grpId="0" nodeType="withEffect">
                                  <p:stCondLst>
                                    <p:cond delay="1500"/>
                                  </p:stCondLst>
                                  <p:iterate type="lt">
                                    <p:tmPct val="10000"/>
                                  </p:iterate>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2"/>
                                        </p:tgtEl>
                                        <p:attrNameLst>
                                          <p:attrName>ppt_y</p:attrName>
                                        </p:attrNameLst>
                                      </p:cBhvr>
                                      <p:tavLst>
                                        <p:tav tm="0">
                                          <p:val>
                                            <p:strVal val="#ppt_y"/>
                                          </p:val>
                                        </p:tav>
                                        <p:tav tm="100000">
                                          <p:val>
                                            <p:strVal val="#ppt_y"/>
                                          </p:val>
                                        </p:tav>
                                      </p:tavLst>
                                    </p:anim>
                                    <p:anim calcmode="lin" valueType="num">
                                      <p:cBhvr>
                                        <p:cTn id="32"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2"/>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518729"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 name="标题 1"/>
          <p:cNvSpPr txBox="1"/>
          <p:nvPr/>
        </p:nvSpPr>
        <p:spPr>
          <a:xfrm>
            <a:off x="446856" y="219556"/>
            <a:ext cx="1964904"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400" dirty="0">
                <a:solidFill>
                  <a:srgbClr val="FFFFFF"/>
                </a:solidFill>
              </a:rPr>
              <a:t>总体情况</a:t>
            </a:r>
            <a:endParaRPr lang="zh-CN" altLang="en-US" sz="1400" dirty="0">
              <a:solidFill>
                <a:srgbClr val="FFFFFF"/>
              </a:solidFill>
            </a:endParaRPr>
          </a:p>
        </p:txBody>
      </p:sp>
      <p:sp>
        <p:nvSpPr>
          <p:cNvPr id="17" name="椭圆 16"/>
          <p:cNvSpPr/>
          <p:nvPr/>
        </p:nvSpPr>
        <p:spPr bwMode="blackWhite">
          <a:xfrm>
            <a:off x="2301689" y="3520320"/>
            <a:ext cx="942308" cy="942435"/>
          </a:xfrm>
          <a:prstGeom prst="ellipse">
            <a:avLst/>
          </a:prstGeom>
          <a:solidFill>
            <a:sysClr val="window" lastClr="FFFFFF">
              <a:lumMod val="85000"/>
            </a:sysClr>
          </a:solidFill>
          <a:ln w="12700" cap="flat" cmpd="sng" algn="ctr">
            <a:noFill/>
            <a:prstDash val="solid"/>
            <a:miter lim="800000"/>
          </a:ln>
          <a:effectLst>
            <a:innerShdw blurRad="228600">
              <a:prstClr val="black">
                <a:alpha val="50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椭圆 18"/>
          <p:cNvSpPr/>
          <p:nvPr/>
        </p:nvSpPr>
        <p:spPr bwMode="blackWhite">
          <a:xfrm>
            <a:off x="3153322" y="2334421"/>
            <a:ext cx="942308" cy="942435"/>
          </a:xfrm>
          <a:prstGeom prst="ellipse">
            <a:avLst/>
          </a:prstGeom>
          <a:solidFill>
            <a:sysClr val="window" lastClr="FFFFFF">
              <a:lumMod val="85000"/>
            </a:sysClr>
          </a:solidFill>
          <a:ln w="12700" cap="flat" cmpd="sng" algn="ctr">
            <a:noFill/>
            <a:prstDash val="solid"/>
            <a:miter lim="800000"/>
          </a:ln>
          <a:effectLst>
            <a:innerShdw blurRad="228600">
              <a:prstClr val="black">
                <a:alpha val="50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椭圆 19"/>
          <p:cNvSpPr/>
          <p:nvPr/>
        </p:nvSpPr>
        <p:spPr bwMode="blackWhite">
          <a:xfrm>
            <a:off x="2038704" y="1222973"/>
            <a:ext cx="942308" cy="942435"/>
          </a:xfrm>
          <a:prstGeom prst="ellipse">
            <a:avLst/>
          </a:prstGeom>
          <a:solidFill>
            <a:sysClr val="window" lastClr="FFFFFF">
              <a:lumMod val="85000"/>
            </a:sysClr>
          </a:solidFill>
          <a:ln w="12700" cap="flat" cmpd="sng" algn="ctr">
            <a:noFill/>
            <a:prstDash val="solid"/>
            <a:miter lim="800000"/>
          </a:ln>
          <a:effectLst>
            <a:innerShdw blurRad="228600">
              <a:prstClr val="black">
                <a:alpha val="50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椭圆 20"/>
          <p:cNvSpPr/>
          <p:nvPr/>
        </p:nvSpPr>
        <p:spPr bwMode="blackWhite">
          <a:xfrm>
            <a:off x="824569" y="1963948"/>
            <a:ext cx="1704078" cy="1704309"/>
          </a:xfrm>
          <a:prstGeom prst="ellipse">
            <a:avLst/>
          </a:prstGeom>
          <a:solidFill>
            <a:sysClr val="window" lastClr="FFFFFF">
              <a:lumMod val="85000"/>
            </a:sysClr>
          </a:solidFill>
          <a:ln w="12700" cap="flat" cmpd="sng" algn="ctr">
            <a:noFill/>
            <a:prstDash val="solid"/>
            <a:miter lim="800000"/>
          </a:ln>
          <a:effectLst>
            <a:innerShdw blurRad="228600">
              <a:prstClr val="black">
                <a:alpha val="50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22" name="直接箭头连接符 21"/>
          <p:cNvCxnSpPr/>
          <p:nvPr/>
        </p:nvCxnSpPr>
        <p:spPr>
          <a:xfrm>
            <a:off x="2834521" y="2050040"/>
            <a:ext cx="465292" cy="356106"/>
          </a:xfrm>
          <a:prstGeom prst="straightConnector1">
            <a:avLst/>
          </a:prstGeom>
          <a:noFill/>
          <a:ln w="19050" cap="flat" cmpd="sng" algn="ctr">
            <a:solidFill>
              <a:sysClr val="window" lastClr="FFFFFF">
                <a:lumMod val="75000"/>
              </a:sysClr>
            </a:solidFill>
            <a:prstDash val="solid"/>
            <a:miter lim="800000"/>
            <a:tailEnd type="triangle"/>
          </a:ln>
          <a:effectLst/>
        </p:spPr>
      </p:cxnSp>
      <p:cxnSp>
        <p:nvCxnSpPr>
          <p:cNvPr id="23" name="直接连接符 22"/>
          <p:cNvCxnSpPr/>
          <p:nvPr/>
        </p:nvCxnSpPr>
        <p:spPr>
          <a:xfrm>
            <a:off x="1792543" y="1718944"/>
            <a:ext cx="0" cy="0"/>
          </a:xfrm>
          <a:prstGeom prst="line">
            <a:avLst/>
          </a:prstGeom>
          <a:noFill/>
          <a:ln w="19050" cap="flat" cmpd="sng" algn="ctr">
            <a:solidFill>
              <a:srgbClr val="F7D9D3"/>
            </a:solidFill>
            <a:prstDash val="solid"/>
            <a:miter lim="800000"/>
          </a:ln>
          <a:effectLst/>
        </p:spPr>
      </p:cxnSp>
      <p:grpSp>
        <p:nvGrpSpPr>
          <p:cNvPr id="24" name="组合 23"/>
          <p:cNvGrpSpPr/>
          <p:nvPr/>
        </p:nvGrpSpPr>
        <p:grpSpPr>
          <a:xfrm>
            <a:off x="1599629" y="1689169"/>
            <a:ext cx="438226" cy="263210"/>
            <a:chOff x="2132468" y="2251530"/>
            <a:chExt cx="584200" cy="350838"/>
          </a:xfrm>
        </p:grpSpPr>
        <p:cxnSp>
          <p:nvCxnSpPr>
            <p:cNvPr id="25" name="直接连接符 24"/>
            <p:cNvCxnSpPr/>
            <p:nvPr/>
          </p:nvCxnSpPr>
          <p:spPr bwMode="auto">
            <a:xfrm flipV="1">
              <a:off x="2132468" y="2251530"/>
              <a:ext cx="265112" cy="350838"/>
            </a:xfrm>
            <a:prstGeom prst="line">
              <a:avLst/>
            </a:prstGeom>
            <a:noFill/>
            <a:ln w="19050" cap="flat" cmpd="sng" algn="ctr">
              <a:solidFill>
                <a:sysClr val="window" lastClr="FFFFFF">
                  <a:lumMod val="75000"/>
                </a:sysClr>
              </a:solidFill>
              <a:prstDash val="solid"/>
              <a:miter lim="800000"/>
            </a:ln>
            <a:effectLst/>
          </p:spPr>
        </p:cxnSp>
        <p:cxnSp>
          <p:nvCxnSpPr>
            <p:cNvPr id="26" name="直接连接符 25"/>
            <p:cNvCxnSpPr/>
            <p:nvPr/>
          </p:nvCxnSpPr>
          <p:spPr bwMode="auto">
            <a:xfrm>
              <a:off x="2389643" y="2251530"/>
              <a:ext cx="327025" cy="0"/>
            </a:xfrm>
            <a:prstGeom prst="line">
              <a:avLst/>
            </a:prstGeom>
            <a:noFill/>
            <a:ln w="19050" cap="flat" cmpd="sng" algn="ctr">
              <a:solidFill>
                <a:sysClr val="window" lastClr="FFFFFF">
                  <a:lumMod val="75000"/>
                </a:sysClr>
              </a:solidFill>
              <a:prstDash val="solid"/>
              <a:miter lim="800000"/>
            </a:ln>
            <a:effectLst/>
          </p:spPr>
        </p:cxnSp>
      </p:grpSp>
      <p:cxnSp>
        <p:nvCxnSpPr>
          <p:cNvPr id="27" name="直接箭头连接符 26"/>
          <p:cNvCxnSpPr/>
          <p:nvPr/>
        </p:nvCxnSpPr>
        <p:spPr>
          <a:xfrm flipH="1">
            <a:off x="3052171" y="3180802"/>
            <a:ext cx="244392" cy="339687"/>
          </a:xfrm>
          <a:prstGeom prst="straightConnector1">
            <a:avLst/>
          </a:prstGeom>
          <a:noFill/>
          <a:ln w="19050" cap="flat" cmpd="sng" algn="ctr">
            <a:solidFill>
              <a:sysClr val="window" lastClr="FFFFFF">
                <a:lumMod val="75000"/>
              </a:sysClr>
            </a:solidFill>
            <a:prstDash val="solid"/>
            <a:miter lim="800000"/>
            <a:tailEnd type="triangle"/>
          </a:ln>
          <a:effectLst/>
        </p:spPr>
      </p:cxnSp>
      <p:grpSp>
        <p:nvGrpSpPr>
          <p:cNvPr id="28" name="组合 27"/>
          <p:cNvGrpSpPr/>
          <p:nvPr/>
        </p:nvGrpSpPr>
        <p:grpSpPr>
          <a:xfrm>
            <a:off x="2147553" y="1339917"/>
            <a:ext cx="719261" cy="719360"/>
            <a:chOff x="2862912" y="1786005"/>
            <a:chExt cx="958850" cy="958850"/>
          </a:xfrm>
        </p:grpSpPr>
        <p:sp>
          <p:nvSpPr>
            <p:cNvPr id="29" name="椭圆 28"/>
            <p:cNvSpPr/>
            <p:nvPr/>
          </p:nvSpPr>
          <p:spPr bwMode="auto">
            <a:xfrm>
              <a:off x="2862912" y="1786005"/>
              <a:ext cx="958850" cy="958850"/>
            </a:xfrm>
            <a:prstGeom prst="ellipse">
              <a:avLst/>
            </a:pr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ln>
            <a:effectLst>
              <a:outerShdw blurRad="228600" dist="101600" dir="5400000" algn="t" rotWithShape="0">
                <a:sysClr val="windowText" lastClr="000000">
                  <a:lumMod val="85000"/>
                  <a:lumOff val="15000"/>
                  <a:alpha val="33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0" name="文本框 11"/>
            <p:cNvSpPr txBox="1"/>
            <p:nvPr/>
          </p:nvSpPr>
          <p:spPr>
            <a:xfrm>
              <a:off x="2920197" y="2009624"/>
              <a:ext cx="853293" cy="490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启动</a:t>
              </a:r>
              <a:endPar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175349" y="2445959"/>
            <a:ext cx="868680" cy="719360"/>
            <a:chOff x="4233068" y="3260272"/>
            <a:chExt cx="1158041" cy="958850"/>
          </a:xfrm>
        </p:grpSpPr>
        <p:sp>
          <p:nvSpPr>
            <p:cNvPr id="32" name="椭圆 31"/>
            <p:cNvSpPr/>
            <p:nvPr/>
          </p:nvSpPr>
          <p:spPr bwMode="auto">
            <a:xfrm>
              <a:off x="4358143" y="3260272"/>
              <a:ext cx="958850" cy="958850"/>
            </a:xfrm>
            <a:prstGeom prst="ellipse">
              <a:avLst/>
            </a:pr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ln>
            <a:effectLst>
              <a:outerShdw blurRad="228600" dist="101600" dir="5400000" algn="t" rotWithShape="0">
                <a:sysClr val="windowText" lastClr="000000">
                  <a:lumMod val="85000"/>
                  <a:lumOff val="15000"/>
                  <a:alpha val="33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3" name="文本框 15"/>
            <p:cNvSpPr txBox="1"/>
            <p:nvPr/>
          </p:nvSpPr>
          <p:spPr>
            <a:xfrm>
              <a:off x="4233068" y="3534406"/>
              <a:ext cx="1158041" cy="490915"/>
            </a:xfrm>
            <a:prstGeom prst="rect">
              <a:avLst/>
            </a:prstGeom>
            <a:noFill/>
          </p:spPr>
          <p:txBody>
            <a:bodyPr wrap="none" rtlCol="0">
              <a:spAutoFit/>
            </a:bodyPr>
            <a:lstStyle/>
            <a:p>
              <a:pPr lvl="0" defTabSz="914400">
                <a:defRPr/>
              </a:pPr>
              <a:r>
                <a:rPr lang="zh-CN" altLang="en-US" sz="1800" b="1" kern="0" dirty="0">
                  <a:solidFill>
                    <a:schemeClr val="tx2">
                      <a:lumMod val="50000"/>
                    </a:schemeClr>
                  </a:solidFill>
                  <a:latin typeface="微软雅黑" panose="020B0503020204020204" pitchFamily="34" charset="-122"/>
                  <a:ea typeface="微软雅黑" panose="020B0503020204020204" pitchFamily="34" charset="-122"/>
                </a:rPr>
                <a:t>一体化</a:t>
              </a:r>
              <a:endParaRPr lang="zh-CN" altLang="en-US" sz="1800" b="1" kern="0" dirty="0">
                <a:solidFill>
                  <a:schemeClr val="tx2">
                    <a:lumMod val="5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2418581" y="3619088"/>
            <a:ext cx="718071" cy="719360"/>
            <a:chOff x="3224213" y="4823962"/>
            <a:chExt cx="957262" cy="958850"/>
          </a:xfrm>
        </p:grpSpPr>
        <p:sp>
          <p:nvSpPr>
            <p:cNvPr id="35" name="椭圆 34"/>
            <p:cNvSpPr/>
            <p:nvPr/>
          </p:nvSpPr>
          <p:spPr bwMode="auto">
            <a:xfrm>
              <a:off x="3224213" y="4823962"/>
              <a:ext cx="957262" cy="958850"/>
            </a:xfrm>
            <a:prstGeom prst="ellipse">
              <a:avLst/>
            </a:pr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ln>
            <a:effectLst>
              <a:outerShdw blurRad="228600" dist="101600" dir="5400000" algn="t" rotWithShape="0">
                <a:sysClr val="windowText" lastClr="000000">
                  <a:lumMod val="85000"/>
                  <a:lumOff val="15000"/>
                  <a:alpha val="33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6" name="文本框 19"/>
            <p:cNvSpPr txBox="1"/>
            <p:nvPr/>
          </p:nvSpPr>
          <p:spPr>
            <a:xfrm>
              <a:off x="3264262" y="5096064"/>
              <a:ext cx="853292" cy="490915"/>
            </a:xfrm>
            <a:prstGeom prst="rect">
              <a:avLst/>
            </a:prstGeom>
            <a:noFill/>
          </p:spPr>
          <p:txBody>
            <a:bodyPr wrap="none" rtlCol="0">
              <a:spAutoFit/>
            </a:bodyPr>
            <a:lstStyle/>
            <a:p>
              <a:pPr lvl="0" defTabSz="914400">
                <a:defRPr/>
              </a:pPr>
              <a:r>
                <a:rPr lang="zh-CN" altLang="en-US" sz="1800" b="1" kern="0" dirty="0">
                  <a:solidFill>
                    <a:schemeClr val="bg1"/>
                  </a:solidFill>
                  <a:latin typeface="微软雅黑" panose="020B0503020204020204" pitchFamily="34" charset="-122"/>
                  <a:ea typeface="微软雅黑" panose="020B0503020204020204" pitchFamily="34" charset="-122"/>
                </a:rPr>
                <a:t>进展</a:t>
              </a:r>
              <a:endParaRPr lang="zh-CN" altLang="en-US" sz="1800" b="1" kern="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985757" y="1084205"/>
            <a:ext cx="4798883" cy="1006584"/>
            <a:chOff x="3980318" y="1445161"/>
            <a:chExt cx="6397399" cy="1341697"/>
          </a:xfrm>
        </p:grpSpPr>
        <p:cxnSp>
          <p:nvCxnSpPr>
            <p:cNvPr id="38" name="直接连接符 37"/>
            <p:cNvCxnSpPr/>
            <p:nvPr/>
          </p:nvCxnSpPr>
          <p:spPr>
            <a:xfrm>
              <a:off x="3980318" y="2251530"/>
              <a:ext cx="1228725" cy="0"/>
            </a:xfrm>
            <a:prstGeom prst="line">
              <a:avLst/>
            </a:prstGeom>
            <a:noFill/>
            <a:ln w="19050" cap="flat" cmpd="sng" algn="ctr">
              <a:solidFill>
                <a:schemeClr val="bg1"/>
              </a:solidFill>
              <a:prstDash val="solid"/>
              <a:miter lim="800000"/>
            </a:ln>
            <a:effectLst/>
          </p:spPr>
        </p:cxnSp>
        <p:sp>
          <p:nvSpPr>
            <p:cNvPr id="39" name="左中括号 38"/>
            <p:cNvSpPr/>
            <p:nvPr/>
          </p:nvSpPr>
          <p:spPr>
            <a:xfrm>
              <a:off x="5264605" y="1744778"/>
              <a:ext cx="123825" cy="1042080"/>
            </a:xfrm>
            <a:prstGeom prst="leftBracket">
              <a:avLst/>
            </a:prstGeom>
            <a:noFill/>
            <a:ln w="1905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F5F5F"/>
                </a:solidFill>
                <a:effectLst/>
                <a:uLnTx/>
                <a:uFillTx/>
                <a:latin typeface="微软雅黑" panose="020B0503020204020204" pitchFamily="34" charset="-122"/>
                <a:ea typeface="微软雅黑" panose="020B0503020204020204" pitchFamily="34" charset="-122"/>
              </a:endParaRPr>
            </a:p>
          </p:txBody>
        </p:sp>
        <p:sp>
          <p:nvSpPr>
            <p:cNvPr id="40" name="Rectangle 5"/>
            <p:cNvSpPr/>
            <p:nvPr/>
          </p:nvSpPr>
          <p:spPr bwMode="auto">
            <a:xfrm>
              <a:off x="5580519" y="1445161"/>
              <a:ext cx="4797198" cy="101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sz="1100" noProof="0" dirty="0">
                  <a:ln>
                    <a:noFill/>
                  </a:ln>
                  <a:solidFill>
                    <a:srgbClr val="000000">
                      <a:lumMod val="65000"/>
                      <a:lumOff val="35000"/>
                    </a:srgbClr>
                  </a:solidFill>
                  <a:effectLst/>
                  <a:uLnTx/>
                  <a:uFillTx/>
                  <a:latin typeface="方正黑体_GBK" panose="03000509000000000000" charset="-122"/>
                  <a:ea typeface="方正黑体_GBK" panose="03000509000000000000" charset="-122"/>
                  <a:cs typeface="方正黑体_GBK" panose="03000509000000000000" charset="-122"/>
                  <a:sym typeface="+mn-ea"/>
                </a:rPr>
                <a:t>2016年4月</a:t>
              </a:r>
              <a:r>
                <a:rPr lang="zh-CN" sz="1100" noProof="0" dirty="0">
                  <a:ln>
                    <a:noFill/>
                  </a:ln>
                  <a:solidFill>
                    <a:srgbClr val="000000">
                      <a:lumMod val="65000"/>
                      <a:lumOff val="35000"/>
                    </a:srgbClr>
                  </a:solidFill>
                  <a:effectLst/>
                  <a:uLnTx/>
                  <a:uFillTx/>
                  <a:latin typeface="方正黑体_GBK" panose="03000509000000000000" charset="-122"/>
                  <a:ea typeface="方正黑体_GBK" panose="03000509000000000000" charset="-122"/>
                  <a:cs typeface="方正黑体_GBK" panose="03000509000000000000" charset="-122"/>
                  <a:sym typeface="+mn-ea"/>
                </a:rPr>
                <a:t>，</a:t>
              </a:r>
              <a:r>
                <a:rPr sz="1100" noProof="0" dirty="0">
                  <a:ln>
                    <a:noFill/>
                  </a:ln>
                  <a:solidFill>
                    <a:srgbClr val="000000">
                      <a:lumMod val="65000"/>
                      <a:lumOff val="35000"/>
                    </a:srgbClr>
                  </a:solidFill>
                  <a:effectLst/>
                  <a:uLnTx/>
                  <a:uFillTx/>
                  <a:latin typeface="方正黑体_GBK" panose="03000509000000000000" charset="-122"/>
                  <a:ea typeface="方正黑体_GBK" panose="03000509000000000000" charset="-122"/>
                  <a:cs typeface="方正黑体_GBK" panose="03000509000000000000" charset="-122"/>
                  <a:sym typeface="+mn-ea"/>
                </a:rPr>
                <a:t>经区财政局多次召开党组会、局务会反复推敲，并提交相关成员单位多次修改，形成了渝北区单位内部控制建设“一体化”总体方案。</a:t>
              </a:r>
              <a:endParaRPr sz="1100" noProof="0" dirty="0">
                <a:ln>
                  <a:noFill/>
                </a:ln>
                <a:solidFill>
                  <a:srgbClr val="000000">
                    <a:lumMod val="65000"/>
                    <a:lumOff val="35000"/>
                  </a:srgbClr>
                </a:solidFill>
                <a:effectLst/>
                <a:uLnTx/>
                <a:uFillTx/>
                <a:latin typeface="方正黑体_GBK" panose="03000509000000000000" charset="-122"/>
                <a:ea typeface="方正黑体_GBK" panose="03000509000000000000" charset="-122"/>
                <a:cs typeface="方正黑体_GBK" panose="03000509000000000000" charset="-122"/>
                <a:sym typeface="+mn-ea"/>
              </a:endParaRPr>
            </a:p>
            <a:p>
              <a:pPr marL="0" marR="0" lvl="0" indent="0" defTabSz="914400" eaLnBrk="1" fontAlgn="base" latinLnBrk="0" hangingPunct="1">
                <a:lnSpc>
                  <a:spcPct val="150000"/>
                </a:lnSpc>
                <a:spcBef>
                  <a:spcPct val="0"/>
                </a:spcBef>
                <a:spcAft>
                  <a:spcPct val="0"/>
                </a:spcAft>
                <a:buClrTx/>
                <a:buSzTx/>
                <a:buFontTx/>
                <a:buNone/>
                <a:defRPr/>
              </a:pPr>
              <a:r>
                <a:rPr sz="1100" noProof="0" dirty="0">
                  <a:ln>
                    <a:noFill/>
                  </a:ln>
                  <a:solidFill>
                    <a:srgbClr val="000000">
                      <a:lumMod val="65000"/>
                      <a:lumOff val="35000"/>
                    </a:srgbClr>
                  </a:solidFill>
                  <a:effectLst/>
                  <a:uLnTx/>
                  <a:uFillTx/>
                  <a:latin typeface="方正黑体_GBK" panose="03000509000000000000" charset="-122"/>
                  <a:ea typeface="方正黑体_GBK" panose="03000509000000000000" charset="-122"/>
                  <a:cs typeface="方正黑体_GBK" panose="03000509000000000000" charset="-122"/>
                  <a:sym typeface="+mn-ea"/>
                </a:rPr>
                <a:t>2016年9月，“一体化”工程</a:t>
              </a:r>
              <a:r>
                <a:rPr lang="zh-CN" sz="1100" noProof="0" dirty="0">
                  <a:ln>
                    <a:noFill/>
                  </a:ln>
                  <a:solidFill>
                    <a:srgbClr val="000000">
                      <a:lumMod val="65000"/>
                      <a:lumOff val="35000"/>
                    </a:srgbClr>
                  </a:solidFill>
                  <a:effectLst/>
                  <a:uLnTx/>
                  <a:uFillTx/>
                  <a:latin typeface="方正黑体_GBK" panose="03000509000000000000" charset="-122"/>
                  <a:ea typeface="方正黑体_GBK" panose="03000509000000000000" charset="-122"/>
                  <a:cs typeface="方正黑体_GBK" panose="03000509000000000000" charset="-122"/>
                  <a:sym typeface="+mn-ea"/>
                </a:rPr>
                <a:t>正式</a:t>
              </a:r>
              <a:r>
                <a:rPr sz="1100" noProof="0" dirty="0">
                  <a:ln>
                    <a:noFill/>
                  </a:ln>
                  <a:solidFill>
                    <a:srgbClr val="000000">
                      <a:lumMod val="65000"/>
                      <a:lumOff val="35000"/>
                    </a:srgbClr>
                  </a:solidFill>
                  <a:effectLst/>
                  <a:uLnTx/>
                  <a:uFillTx/>
                  <a:latin typeface="方正黑体_GBK" panose="03000509000000000000" charset="-122"/>
                  <a:ea typeface="方正黑体_GBK" panose="03000509000000000000" charset="-122"/>
                  <a:cs typeface="方正黑体_GBK" panose="03000509000000000000" charset="-122"/>
                  <a:sym typeface="+mn-ea"/>
                </a:rPr>
                <a:t>启动。</a:t>
              </a:r>
              <a:endParaRPr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marL="0" marR="0" lvl="0" indent="0" defTabSz="914400" eaLnBrk="1" fontAlgn="base" latinLnBrk="0" hangingPunct="1">
                <a:lnSpc>
                  <a:spcPct val="150000"/>
                </a:lnSpc>
                <a:spcBef>
                  <a:spcPct val="0"/>
                </a:spcBef>
                <a:spcAft>
                  <a:spcPct val="0"/>
                </a:spcAft>
                <a:buClrTx/>
                <a:buSzTx/>
                <a:buFontTx/>
                <a:buNone/>
                <a:defRPr/>
              </a:pPr>
              <a:endParaRPr kumimoji="0" lang="zh-CN" sz="11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Lato Light" charset="0"/>
                <a:sym typeface="+mn-ea"/>
              </a:endParaRPr>
            </a:p>
          </p:txBody>
        </p:sp>
      </p:grpSp>
      <p:grpSp>
        <p:nvGrpSpPr>
          <p:cNvPr id="41" name="组合 40"/>
          <p:cNvGrpSpPr/>
          <p:nvPr/>
        </p:nvGrpSpPr>
        <p:grpSpPr>
          <a:xfrm>
            <a:off x="4090849" y="2476529"/>
            <a:ext cx="4423259" cy="759943"/>
            <a:chOff x="5453518" y="3309485"/>
            <a:chExt cx="5896655" cy="1012944"/>
          </a:xfrm>
        </p:grpSpPr>
        <p:cxnSp>
          <p:nvCxnSpPr>
            <p:cNvPr id="42" name="直接连接符 41"/>
            <p:cNvCxnSpPr/>
            <p:nvPr/>
          </p:nvCxnSpPr>
          <p:spPr>
            <a:xfrm flipH="1">
              <a:off x="5453518" y="3806372"/>
              <a:ext cx="893762" cy="0"/>
            </a:xfrm>
            <a:prstGeom prst="line">
              <a:avLst/>
            </a:prstGeom>
            <a:noFill/>
            <a:ln w="19050" cap="flat" cmpd="sng" algn="ctr">
              <a:solidFill>
                <a:schemeClr val="tx1"/>
              </a:solidFill>
              <a:prstDash val="solid"/>
              <a:miter lim="800000"/>
            </a:ln>
            <a:effectLst/>
          </p:spPr>
        </p:cxnSp>
        <p:sp>
          <p:nvSpPr>
            <p:cNvPr id="43" name="左中括号 42"/>
            <p:cNvSpPr/>
            <p:nvPr/>
          </p:nvSpPr>
          <p:spPr>
            <a:xfrm>
              <a:off x="6411915" y="3309485"/>
              <a:ext cx="123825" cy="989920"/>
            </a:xfrm>
            <a:prstGeom prst="leftBracket">
              <a:avLst/>
            </a:prstGeom>
            <a:noFill/>
            <a:ln w="19050" cap="flat" cmpd="sng" algn="ctr">
              <a:solidFill>
                <a:schemeClr val="tx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F5F5F"/>
                </a:solidFill>
                <a:effectLst/>
                <a:uLnTx/>
                <a:uFillTx/>
                <a:latin typeface="微软雅黑" panose="020B0503020204020204" pitchFamily="34" charset="-122"/>
                <a:ea typeface="微软雅黑" panose="020B0503020204020204" pitchFamily="34" charset="-122"/>
              </a:endParaRPr>
            </a:p>
          </p:txBody>
        </p:sp>
        <p:sp>
          <p:nvSpPr>
            <p:cNvPr id="44" name="Rectangle 5"/>
            <p:cNvSpPr/>
            <p:nvPr/>
          </p:nvSpPr>
          <p:spPr bwMode="auto">
            <a:xfrm>
              <a:off x="6654801" y="3310975"/>
              <a:ext cx="4695372"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财政</a:t>
              </a:r>
              <a:r>
                <a:rPr lang="zh-CN"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端、单位端内部控制</a:t>
              </a:r>
              <a:r>
                <a:rPr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一体化</a:t>
              </a:r>
              <a:r>
                <a:rPr lang="zh-CN"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推进</a:t>
              </a:r>
              <a:endParaRPr lang="zh-CN"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marL="0" marR="0" lvl="0" indent="0" defTabSz="914400" eaLnBrk="1" fontAlgn="base" latinLnBrk="0" hangingPunct="1">
                <a:lnSpc>
                  <a:spcPct val="150000"/>
                </a:lnSpc>
                <a:spcBef>
                  <a:spcPct val="0"/>
                </a:spcBef>
                <a:spcAft>
                  <a:spcPct val="0"/>
                </a:spcAft>
                <a:buClrTx/>
                <a:buSzTx/>
                <a:buFontTx/>
                <a:buNone/>
                <a:defRPr/>
              </a:pPr>
              <a:r>
                <a:rPr lang="zh-CN"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内部控制制度</a:t>
              </a:r>
              <a:r>
                <a:rPr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流程与信息系统一体化</a:t>
              </a:r>
              <a:r>
                <a:rPr lang="zh-CN"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实施</a:t>
              </a:r>
              <a:endParaRPr lang="zh-CN"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marL="0" marR="0" lvl="0" indent="0" defTabSz="914400" eaLnBrk="1" fontAlgn="base" latinLnBrk="0" hangingPunct="1">
                <a:lnSpc>
                  <a:spcPct val="150000"/>
                </a:lnSpc>
                <a:spcBef>
                  <a:spcPct val="0"/>
                </a:spcBef>
                <a:spcAft>
                  <a:spcPct val="0"/>
                </a:spcAft>
                <a:buClrTx/>
                <a:buSzTx/>
                <a:buFontTx/>
                <a:buNone/>
                <a:defRPr/>
              </a:pPr>
              <a:r>
                <a:rPr lang="zh-CN"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基于内部控制推动全区层面财政系统互联互通</a:t>
              </a:r>
              <a:endParaRPr kumimoji="0" lang="zh-CN" sz="11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Lato Light" charset="0"/>
                <a:sym typeface="+mn-ea"/>
              </a:endParaRPr>
            </a:p>
          </p:txBody>
        </p:sp>
      </p:grpSp>
      <p:grpSp>
        <p:nvGrpSpPr>
          <p:cNvPr id="45" name="组合 44"/>
          <p:cNvGrpSpPr/>
          <p:nvPr/>
        </p:nvGrpSpPr>
        <p:grpSpPr>
          <a:xfrm>
            <a:off x="3250971" y="3392326"/>
            <a:ext cx="4533265" cy="1520825"/>
            <a:chOff x="4333875" y="4521703"/>
            <a:chExt cx="6043303" cy="2027138"/>
          </a:xfrm>
        </p:grpSpPr>
        <p:cxnSp>
          <p:nvCxnSpPr>
            <p:cNvPr id="46" name="直接连接符 45"/>
            <p:cNvCxnSpPr/>
            <p:nvPr/>
          </p:nvCxnSpPr>
          <p:spPr>
            <a:xfrm flipH="1">
              <a:off x="4333875" y="5361443"/>
              <a:ext cx="893763" cy="0"/>
            </a:xfrm>
            <a:prstGeom prst="line">
              <a:avLst/>
            </a:prstGeom>
            <a:noFill/>
            <a:ln w="19050" cap="flat" cmpd="sng" algn="ctr">
              <a:solidFill>
                <a:schemeClr val="bg2"/>
              </a:solidFill>
              <a:prstDash val="solid"/>
              <a:miter lim="800000"/>
            </a:ln>
            <a:effectLst/>
          </p:spPr>
        </p:cxnSp>
        <p:sp>
          <p:nvSpPr>
            <p:cNvPr id="47" name="左中括号 46"/>
            <p:cNvSpPr/>
            <p:nvPr/>
          </p:nvSpPr>
          <p:spPr>
            <a:xfrm>
              <a:off x="5327650" y="4865176"/>
              <a:ext cx="123825" cy="992534"/>
            </a:xfrm>
            <a:prstGeom prst="leftBracket">
              <a:avLst/>
            </a:prstGeom>
            <a:noFill/>
            <a:ln w="19050" cap="flat" cmpd="sng" algn="ctr">
              <a:solidFill>
                <a:schemeClr val="bg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F5F5F"/>
                </a:solidFill>
                <a:effectLst/>
                <a:uLnTx/>
                <a:uFillTx/>
                <a:latin typeface="微软雅黑" panose="020B0503020204020204" pitchFamily="34" charset="-122"/>
                <a:ea typeface="微软雅黑" panose="020B0503020204020204" pitchFamily="34" charset="-122"/>
              </a:endParaRPr>
            </a:p>
          </p:txBody>
        </p:sp>
        <p:sp>
          <p:nvSpPr>
            <p:cNvPr id="48" name="Rectangle 5"/>
            <p:cNvSpPr/>
            <p:nvPr/>
          </p:nvSpPr>
          <p:spPr bwMode="auto">
            <a:xfrm>
              <a:off x="5579952" y="4521703"/>
              <a:ext cx="4797226" cy="20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sz="1100" b="1" noProof="0" dirty="0">
                  <a:ln>
                    <a:noFill/>
                  </a:ln>
                  <a:solidFill>
                    <a:schemeClr val="accent3"/>
                  </a:solidFill>
                  <a:effectLst/>
                  <a:uLnTx/>
                  <a:uFillTx/>
                  <a:latin typeface="微软雅黑" panose="020B0503020204020204" pitchFamily="34" charset="-122"/>
                  <a:ea typeface="微软雅黑" panose="020B0503020204020204" pitchFamily="34" charset="-122"/>
                  <a:sym typeface="+mn-ea"/>
                </a:rPr>
                <a:t>前期试点阶段</a:t>
              </a:r>
              <a:r>
                <a:rPr lang="zh-CN" sz="1100" b="1" noProof="0" dirty="0">
                  <a:ln>
                    <a:noFill/>
                  </a:ln>
                  <a:solidFill>
                    <a:schemeClr val="accent3"/>
                  </a:solidFill>
                  <a:effectLst/>
                  <a:uLnTx/>
                  <a:uFillTx/>
                  <a:latin typeface="微软雅黑" panose="020B0503020204020204" pitchFamily="34" charset="-122"/>
                  <a:ea typeface="微软雅黑" panose="020B0503020204020204" pitchFamily="34" charset="-122"/>
                  <a:sym typeface="+mn-ea"/>
                </a:rPr>
                <a:t>：</a:t>
              </a:r>
              <a:endParaRPr lang="zh-CN"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marL="0" marR="0" lvl="0" indent="0" defTabSz="914400" eaLnBrk="1" fontAlgn="base" latinLnBrk="0" hangingPunct="1">
                <a:lnSpc>
                  <a:spcPct val="150000"/>
                </a:lnSpc>
                <a:spcBef>
                  <a:spcPct val="0"/>
                </a:spcBef>
                <a:spcAft>
                  <a:spcPct val="0"/>
                </a:spcAft>
                <a:buClrTx/>
                <a:buSzTx/>
                <a:buFontTx/>
                <a:buNone/>
                <a:defRPr/>
              </a:pPr>
              <a:r>
                <a:rPr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选择包括区财政局在内的9家单位进行一体化试点建设</a:t>
              </a:r>
              <a:r>
                <a:rPr lang="zh-CN"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a:t>
              </a:r>
              <a:endParaRPr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marL="0" marR="0" lvl="0" indent="0" defTabSz="914400" eaLnBrk="1" fontAlgn="base" latinLnBrk="0" hangingPunct="1">
                <a:lnSpc>
                  <a:spcPct val="150000"/>
                </a:lnSpc>
                <a:spcBef>
                  <a:spcPct val="0"/>
                </a:spcBef>
                <a:spcAft>
                  <a:spcPct val="0"/>
                </a:spcAft>
                <a:buClrTx/>
                <a:buSzTx/>
                <a:buFontTx/>
                <a:buNone/>
                <a:defRPr/>
              </a:pPr>
              <a:r>
                <a:rPr sz="1100" b="1" noProof="0" dirty="0">
                  <a:ln>
                    <a:noFill/>
                  </a:ln>
                  <a:solidFill>
                    <a:schemeClr val="accent3"/>
                  </a:solidFill>
                  <a:effectLst/>
                  <a:uLnTx/>
                  <a:uFillTx/>
                  <a:latin typeface="微软雅黑" panose="020B0503020204020204" pitchFamily="34" charset="-122"/>
                  <a:ea typeface="微软雅黑" panose="020B0503020204020204" pitchFamily="34" charset="-122"/>
                  <a:sym typeface="+mn-ea"/>
                </a:rPr>
                <a:t>2018年初</a:t>
              </a:r>
              <a:r>
                <a:rPr lang="zh-CN" sz="1100" b="1" noProof="0" dirty="0">
                  <a:ln>
                    <a:noFill/>
                  </a:ln>
                  <a:solidFill>
                    <a:schemeClr val="accent3"/>
                  </a:solidFill>
                  <a:effectLst/>
                  <a:uLnTx/>
                  <a:uFillTx/>
                  <a:latin typeface="微软雅黑" panose="020B0503020204020204" pitchFamily="34" charset="-122"/>
                  <a:ea typeface="微软雅黑" panose="020B0503020204020204" pitchFamily="34" charset="-122"/>
                  <a:sym typeface="+mn-ea"/>
                </a:rPr>
                <a:t>启动</a:t>
              </a:r>
              <a:r>
                <a:rPr sz="1100" b="1" noProof="0" dirty="0">
                  <a:ln>
                    <a:noFill/>
                  </a:ln>
                  <a:solidFill>
                    <a:schemeClr val="accent3"/>
                  </a:solidFill>
                  <a:effectLst/>
                  <a:uLnTx/>
                  <a:uFillTx/>
                  <a:latin typeface="微软雅黑" panose="020B0503020204020204" pitchFamily="34" charset="-122"/>
                  <a:ea typeface="微软雅黑" panose="020B0503020204020204" pitchFamily="34" charset="-122"/>
                  <a:sym typeface="+mn-ea"/>
                </a:rPr>
                <a:t>第二阶段的全区一体化内控推广工作。</a:t>
              </a:r>
              <a:endParaRPr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marL="0" marR="0" lvl="0" indent="0" defTabSz="914400" eaLnBrk="1" fontAlgn="base" latinLnBrk="0" hangingPunct="1">
                <a:lnSpc>
                  <a:spcPct val="150000"/>
                </a:lnSpc>
                <a:spcBef>
                  <a:spcPct val="0"/>
                </a:spcBef>
                <a:spcAft>
                  <a:spcPct val="0"/>
                </a:spcAft>
                <a:buClrTx/>
                <a:buSzTx/>
                <a:buFontTx/>
                <a:buNone/>
                <a:defRPr/>
              </a:pPr>
              <a:r>
                <a:rPr sz="11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该阶段的主要特点是在前期试点示范的基础上，通过制发评价标准引导开展内控建设的方式实施。</a:t>
              </a:r>
              <a:endParaRPr kumimoji="0" lang="zh-CN" sz="11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Lato Light" charset="0"/>
                <a:sym typeface="+mn-ea"/>
              </a:endParaRPr>
            </a:p>
          </p:txBody>
        </p:sp>
      </p:grpSp>
      <p:grpSp>
        <p:nvGrpSpPr>
          <p:cNvPr id="49" name="组合 48"/>
          <p:cNvGrpSpPr/>
          <p:nvPr/>
        </p:nvGrpSpPr>
        <p:grpSpPr>
          <a:xfrm>
            <a:off x="1020546" y="2153742"/>
            <a:ext cx="1322333" cy="1322511"/>
            <a:chOff x="1360492" y="2870770"/>
            <a:chExt cx="1762804" cy="1762804"/>
          </a:xfrm>
        </p:grpSpPr>
        <p:sp>
          <p:nvSpPr>
            <p:cNvPr id="50" name="椭圆 49"/>
            <p:cNvSpPr/>
            <p:nvPr/>
          </p:nvSpPr>
          <p:spPr>
            <a:xfrm>
              <a:off x="1360492" y="2870770"/>
              <a:ext cx="1762804" cy="1762804"/>
            </a:xfrm>
            <a:prstGeom prst="ellipse">
              <a:avLst/>
            </a:prstGeom>
            <a:gradFill>
              <a:gsLst>
                <a:gs pos="100000">
                  <a:schemeClr val="tx1"/>
                </a:gs>
                <a:gs pos="0">
                  <a:schemeClr val="bg1"/>
                </a:gs>
              </a:gsLst>
              <a:lin ang="5400000" scaled="1"/>
            </a:gradFill>
            <a:ln w="28575" cap="flat">
              <a:gradFill>
                <a:gsLst>
                  <a:gs pos="0">
                    <a:schemeClr val="tx1"/>
                  </a:gs>
                  <a:gs pos="100000">
                    <a:schemeClr val="bg1"/>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KSO_Shape"/>
            <p:cNvSpPr/>
            <p:nvPr/>
          </p:nvSpPr>
          <p:spPr bwMode="auto">
            <a:xfrm>
              <a:off x="1880337" y="3145972"/>
              <a:ext cx="672818" cy="705754"/>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6"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5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6"/>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6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6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2" name="矩形 51"/>
            <p:cNvSpPr/>
            <p:nvPr/>
          </p:nvSpPr>
          <p:spPr>
            <a:xfrm>
              <a:off x="1488162" y="3873601"/>
              <a:ext cx="1462786" cy="49091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总体情况</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pic>
        <p:nvPicPr>
          <p:cNvPr id="3" name="图片 2" descr="渝北内控"/>
          <p:cNvPicPr>
            <a:picLocks noChangeAspect="1"/>
          </p:cNvPicPr>
          <p:nvPr/>
        </p:nvPicPr>
        <p:blipFill>
          <a:blip r:embed="rId1"/>
          <a:stretch>
            <a:fillRect/>
          </a:stretch>
        </p:blipFill>
        <p:spPr>
          <a:xfrm>
            <a:off x="7002780" y="38735"/>
            <a:ext cx="2105025" cy="503555"/>
          </a:xfrm>
          <a:prstGeom prst="rect">
            <a:avLst/>
          </a:prstGeom>
        </p:spPr>
      </p:pic>
      <p:sp>
        <p:nvSpPr>
          <p:cNvPr id="5" name="文本框 4"/>
          <p:cNvSpPr txBox="1"/>
          <p:nvPr/>
        </p:nvSpPr>
        <p:spPr>
          <a:xfrm>
            <a:off x="1611630" y="4867910"/>
            <a:ext cx="5920740" cy="39878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par>
                              <p:cTn id="21" fill="hold">
                                <p:stCondLst>
                                  <p:cond delay="2401"/>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2901"/>
                                </p:stCondLst>
                                <p:childTnLst>
                                  <p:par>
                                    <p:cTn id="26" presetID="53" presetClass="entr" presetSubtype="16"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childTnLst>
                              </p:cTn>
                            </p:par>
                            <p:par>
                              <p:cTn id="31" fill="hold">
                                <p:stCondLst>
                                  <p:cond delay="3401"/>
                                </p:stCondLst>
                                <p:childTnLst>
                                  <p:par>
                                    <p:cTn id="32" presetID="2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901"/>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4401"/>
                                </p:stCondLst>
                                <p:childTnLst>
                                  <p:par>
                                    <p:cTn id="40" presetID="53" presetClass="entr" presetSubtype="16"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4901"/>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par>
                              <p:cTn id="49" fill="hold">
                                <p:stCondLst>
                                  <p:cond delay="5401"/>
                                </p:stCondLst>
                                <p:childTnLst>
                                  <p:par>
                                    <p:cTn id="50" presetID="22" presetClass="entr" presetSubtype="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300"/>
                                            <p:tgtEl>
                                              <p:spTgt spid="22"/>
                                            </p:tgtEl>
                                          </p:cBhvr>
                                        </p:animEffect>
                                      </p:childTnLst>
                                    </p:cTn>
                                  </p:par>
                                </p:childTnLst>
                              </p:cTn>
                            </p:par>
                            <p:par>
                              <p:cTn id="53" fill="hold">
                                <p:stCondLst>
                                  <p:cond delay="5901"/>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6401"/>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par>
                                    <p:cTn id="63" presetID="22" presetClass="entr" presetSubtype="8"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childTnLst>
                              </p:cTn>
                            </p:par>
                            <p:par>
                              <p:cTn id="66" fill="hold">
                                <p:stCondLst>
                                  <p:cond delay="6901"/>
                                </p:stCondLst>
                                <p:childTnLst>
                                  <p:par>
                                    <p:cTn id="67" presetID="22" presetClass="entr" presetSubtype="1"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up)">
                                          <p:cBhvr>
                                            <p:cTn id="69" dur="300"/>
                                            <p:tgtEl>
                                              <p:spTgt spid="27"/>
                                            </p:tgtEl>
                                          </p:cBhvr>
                                        </p:animEffect>
                                      </p:childTnLst>
                                    </p:cTn>
                                  </p:par>
                                </p:childTnLst>
                              </p:cTn>
                            </p:par>
                            <p:par>
                              <p:cTn id="70" fill="hold">
                                <p:stCondLst>
                                  <p:cond delay="7401"/>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901"/>
                                </p:stCondLst>
                                <p:childTnLst>
                                  <p:par>
                                    <p:cTn id="75" presetID="53" presetClass="entr" presetSubtype="16"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Effect transition="in" filter="fade">
                                          <p:cBhvr>
                                            <p:cTn id="79" dur="500"/>
                                            <p:tgtEl>
                                              <p:spTgt spid="34"/>
                                            </p:tgtEl>
                                          </p:cBhvr>
                                        </p:animEffect>
                                      </p:childTnLst>
                                    </p:cTn>
                                  </p:par>
                                </p:childTnLst>
                              </p:cTn>
                            </p:par>
                            <p:par>
                              <p:cTn id="80" fill="hold">
                                <p:stCondLst>
                                  <p:cond delay="8401"/>
                                </p:stCondLst>
                                <p:childTnLst>
                                  <p:par>
                                    <p:cTn id="81" presetID="22" presetClass="entr" presetSubtype="8"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left)">
                                          <p:cBhvr>
                                            <p:cTn id="8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7" grpId="0" animBg="1"/>
          <p:bldP spid="19" grpId="0" bldLvl="0" animBg="1"/>
          <p:bldP spid="20"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par>
                              <p:cTn id="21" fill="hold">
                                <p:stCondLst>
                                  <p:cond delay="2401"/>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2901"/>
                                </p:stCondLst>
                                <p:childTnLst>
                                  <p:par>
                                    <p:cTn id="26" presetID="53" presetClass="entr" presetSubtype="16"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childTnLst>
                              </p:cTn>
                            </p:par>
                            <p:par>
                              <p:cTn id="31" fill="hold">
                                <p:stCondLst>
                                  <p:cond delay="3401"/>
                                </p:stCondLst>
                                <p:childTnLst>
                                  <p:par>
                                    <p:cTn id="32" presetID="2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901"/>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4401"/>
                                </p:stCondLst>
                                <p:childTnLst>
                                  <p:par>
                                    <p:cTn id="40" presetID="53" presetClass="entr" presetSubtype="16"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4901"/>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par>
                              <p:cTn id="49" fill="hold">
                                <p:stCondLst>
                                  <p:cond delay="5401"/>
                                </p:stCondLst>
                                <p:childTnLst>
                                  <p:par>
                                    <p:cTn id="50" presetID="22" presetClass="entr" presetSubtype="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300"/>
                                            <p:tgtEl>
                                              <p:spTgt spid="22"/>
                                            </p:tgtEl>
                                          </p:cBhvr>
                                        </p:animEffect>
                                      </p:childTnLst>
                                    </p:cTn>
                                  </p:par>
                                </p:childTnLst>
                              </p:cTn>
                            </p:par>
                            <p:par>
                              <p:cTn id="53" fill="hold">
                                <p:stCondLst>
                                  <p:cond delay="5901"/>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6401"/>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par>
                                    <p:cTn id="63" presetID="22" presetClass="entr" presetSubtype="8"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childTnLst>
                              </p:cTn>
                            </p:par>
                            <p:par>
                              <p:cTn id="66" fill="hold">
                                <p:stCondLst>
                                  <p:cond delay="6901"/>
                                </p:stCondLst>
                                <p:childTnLst>
                                  <p:par>
                                    <p:cTn id="67" presetID="22" presetClass="entr" presetSubtype="1"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up)">
                                          <p:cBhvr>
                                            <p:cTn id="69" dur="300"/>
                                            <p:tgtEl>
                                              <p:spTgt spid="27"/>
                                            </p:tgtEl>
                                          </p:cBhvr>
                                        </p:animEffect>
                                      </p:childTnLst>
                                    </p:cTn>
                                  </p:par>
                                </p:childTnLst>
                              </p:cTn>
                            </p:par>
                            <p:par>
                              <p:cTn id="70" fill="hold">
                                <p:stCondLst>
                                  <p:cond delay="7401"/>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901"/>
                                </p:stCondLst>
                                <p:childTnLst>
                                  <p:par>
                                    <p:cTn id="75" presetID="53" presetClass="entr" presetSubtype="16"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Effect transition="in" filter="fade">
                                          <p:cBhvr>
                                            <p:cTn id="79" dur="500"/>
                                            <p:tgtEl>
                                              <p:spTgt spid="34"/>
                                            </p:tgtEl>
                                          </p:cBhvr>
                                        </p:animEffect>
                                      </p:childTnLst>
                                    </p:cTn>
                                  </p:par>
                                </p:childTnLst>
                              </p:cTn>
                            </p:par>
                            <p:par>
                              <p:cTn id="80" fill="hold">
                                <p:stCondLst>
                                  <p:cond delay="8401"/>
                                </p:stCondLst>
                                <p:childTnLst>
                                  <p:par>
                                    <p:cTn id="81" presetID="22" presetClass="entr" presetSubtype="8"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left)">
                                          <p:cBhvr>
                                            <p:cTn id="8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7" grpId="0" animBg="1"/>
          <p:bldP spid="19" grpId="0" bldLvl="0" animBg="1"/>
          <p:bldP spid="20" grpId="0" animBg="1"/>
          <p:bldP spid="2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45" y="193040"/>
            <a:ext cx="2323465" cy="392430"/>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 name="标题 1"/>
          <p:cNvSpPr txBox="1"/>
          <p:nvPr/>
        </p:nvSpPr>
        <p:spPr>
          <a:xfrm>
            <a:off x="375920" y="236220"/>
            <a:ext cx="2231390" cy="349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sym typeface="+mn-ea"/>
              </a:rPr>
              <a:t>内控信息化建设情况</a:t>
            </a:r>
            <a:endParaRPr lang="zh-CN" altLang="en-US" sz="1050" b="0" dirty="0">
              <a:solidFill>
                <a:srgbClr val="FFFFFF"/>
              </a:solidFill>
            </a:endParaRPr>
          </a:p>
        </p:txBody>
      </p:sp>
      <p:grpSp>
        <p:nvGrpSpPr>
          <p:cNvPr id="157" name="Group 1"/>
          <p:cNvGrpSpPr/>
          <p:nvPr/>
        </p:nvGrpSpPr>
        <p:grpSpPr>
          <a:xfrm rot="180000">
            <a:off x="-36512" y="1186642"/>
            <a:ext cx="2852112" cy="3969021"/>
            <a:chOff x="-19499" y="2323926"/>
            <a:chExt cx="4882156" cy="4551069"/>
          </a:xfrm>
        </p:grpSpPr>
        <p:sp>
          <p:nvSpPr>
            <p:cNvPr id="158" name="Right Triangle 221"/>
            <p:cNvSpPr/>
            <p:nvPr/>
          </p:nvSpPr>
          <p:spPr>
            <a:xfrm>
              <a:off x="-19499" y="2323926"/>
              <a:ext cx="4525511" cy="4525511"/>
            </a:xfrm>
            <a:prstGeom prst="rtTriangle">
              <a:avLst/>
            </a:prstGeom>
            <a:solidFill>
              <a:schemeClr val="bg1">
                <a:alpha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159" name="Right Triangle 219"/>
            <p:cNvSpPr/>
            <p:nvPr/>
          </p:nvSpPr>
          <p:spPr>
            <a:xfrm>
              <a:off x="1075053" y="3087391"/>
              <a:ext cx="3787604" cy="3787604"/>
            </a:xfrm>
            <a:prstGeom prst="rtTriangle">
              <a:avLst/>
            </a:prstGeom>
            <a:solidFill>
              <a:schemeClr val="bg1">
                <a:alpha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160" name="Right Triangle 10"/>
            <p:cNvSpPr/>
            <p:nvPr/>
          </p:nvSpPr>
          <p:spPr>
            <a:xfrm>
              <a:off x="-6998" y="2575276"/>
              <a:ext cx="4274161" cy="4274161"/>
            </a:xfrm>
            <a:prstGeom prst="rtTriangl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mn-lt"/>
                <a:ea typeface="+mn-ea"/>
                <a:cs typeface="+mn-cs"/>
              </a:endParaRPr>
            </a:p>
          </p:txBody>
        </p:sp>
      </p:grpSp>
      <p:sp>
        <p:nvSpPr>
          <p:cNvPr id="161" name="FlexibleLine"/>
          <p:cNvSpPr/>
          <p:nvPr/>
        </p:nvSpPr>
        <p:spPr>
          <a:xfrm>
            <a:off x="3494579" y="2317422"/>
            <a:ext cx="1071877" cy="607832"/>
          </a:xfrm>
          <a:custGeom>
            <a:avLst/>
            <a:gdLst/>
            <a:ahLst/>
            <a:cxnLst/>
            <a:rect l="0" t="0" r="0" b="0"/>
            <a:pathLst>
              <a:path w="934800" h="530100" fill="none">
                <a:moveTo>
                  <a:pt x="0" y="0"/>
                </a:moveTo>
                <a:cubicBezTo>
                  <a:pt x="0" y="-238545"/>
                  <a:pt x="514140" y="-530100"/>
                  <a:pt x="934800" y="-530100"/>
                </a:cubicBezTo>
              </a:path>
            </a:pathLst>
          </a:custGeom>
          <a:noFill/>
          <a:ln w="7600" cap="flat">
            <a:solidFill>
              <a:sysClr val="window" lastClr="FFFFFF">
                <a:lumMod val="50000"/>
              </a:sysClr>
            </a:solidFill>
            <a:prstDash val="dash"/>
            <a:bevel/>
          </a:ln>
        </p:spPr>
      </p:sp>
      <p:sp>
        <p:nvSpPr>
          <p:cNvPr id="162" name="FlexibleLine"/>
          <p:cNvSpPr/>
          <p:nvPr/>
        </p:nvSpPr>
        <p:spPr>
          <a:xfrm>
            <a:off x="3265979" y="2925117"/>
            <a:ext cx="1071877" cy="498902"/>
          </a:xfrm>
          <a:custGeom>
            <a:avLst/>
            <a:gdLst/>
            <a:ahLst/>
            <a:cxnLst/>
            <a:rect l="0" t="0" r="0" b="0"/>
            <a:pathLst>
              <a:path w="934800" h="435100" fill="none">
                <a:moveTo>
                  <a:pt x="0" y="0"/>
                </a:moveTo>
                <a:cubicBezTo>
                  <a:pt x="0" y="195795"/>
                  <a:pt x="514140" y="435100"/>
                  <a:pt x="934800" y="435100"/>
                </a:cubicBezTo>
              </a:path>
            </a:pathLst>
          </a:custGeom>
          <a:noFill/>
          <a:ln w="7600" cap="flat">
            <a:solidFill>
              <a:sysClr val="window" lastClr="FFFFFF">
                <a:lumMod val="50000"/>
              </a:sysClr>
            </a:solidFill>
            <a:prstDash val="dash"/>
            <a:bevel/>
          </a:ln>
        </p:spPr>
      </p:sp>
      <p:grpSp>
        <p:nvGrpSpPr>
          <p:cNvPr id="163" name="Group 8"/>
          <p:cNvGrpSpPr/>
          <p:nvPr/>
        </p:nvGrpSpPr>
        <p:grpSpPr>
          <a:xfrm>
            <a:off x="5812225" y="1443525"/>
            <a:ext cx="174290" cy="466223"/>
            <a:chOff x="9058971" y="3034893"/>
            <a:chExt cx="232386" cy="621631"/>
          </a:xfrm>
        </p:grpSpPr>
        <p:sp>
          <p:nvSpPr>
            <p:cNvPr id="164" name="FlexibleLine"/>
            <p:cNvSpPr/>
            <p:nvPr/>
          </p:nvSpPr>
          <p:spPr>
            <a:xfrm>
              <a:off x="9058971" y="3034893"/>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ysClr val="window" lastClr="FFFFFF">
                  <a:lumMod val="50000"/>
                </a:sysClr>
              </a:solidFill>
              <a:bevel/>
            </a:ln>
          </p:spPr>
        </p:sp>
        <p:sp>
          <p:nvSpPr>
            <p:cNvPr id="165" name="FlexibleLine"/>
            <p:cNvSpPr/>
            <p:nvPr/>
          </p:nvSpPr>
          <p:spPr>
            <a:xfrm>
              <a:off x="9058971" y="3034893"/>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ysClr val="window" lastClr="FFFFFF">
                  <a:lumMod val="50000"/>
                </a:sysClr>
              </a:solidFill>
              <a:bevel/>
            </a:ln>
          </p:spPr>
        </p:sp>
        <p:sp>
          <p:nvSpPr>
            <p:cNvPr id="166" name="FlexibleLine"/>
            <p:cNvSpPr/>
            <p:nvPr/>
          </p:nvSpPr>
          <p:spPr>
            <a:xfrm>
              <a:off x="9058971" y="3034893"/>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ysClr val="window" lastClr="FFFFFF">
                  <a:lumMod val="50000"/>
                </a:sysClr>
              </a:solidFill>
              <a:bevel/>
            </a:ln>
          </p:spPr>
        </p:sp>
      </p:grpSp>
      <p:grpSp>
        <p:nvGrpSpPr>
          <p:cNvPr id="167" name="Group 9"/>
          <p:cNvGrpSpPr/>
          <p:nvPr/>
        </p:nvGrpSpPr>
        <p:grpSpPr>
          <a:xfrm>
            <a:off x="5600527" y="3655796"/>
            <a:ext cx="174290" cy="466223"/>
            <a:chOff x="9117067" y="4510540"/>
            <a:chExt cx="232386" cy="621631"/>
          </a:xfrm>
        </p:grpSpPr>
        <p:sp>
          <p:nvSpPr>
            <p:cNvPr id="168"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ysClr val="window" lastClr="FFFFFF">
                  <a:lumMod val="50000"/>
                </a:sysClr>
              </a:solidFill>
              <a:bevel/>
            </a:ln>
          </p:spPr>
        </p:sp>
        <p:sp>
          <p:nvSpPr>
            <p:cNvPr id="169"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ysClr val="window" lastClr="FFFFFF">
                  <a:lumMod val="50000"/>
                </a:sysClr>
              </a:solidFill>
              <a:bevel/>
            </a:ln>
          </p:spPr>
        </p:sp>
        <p:sp>
          <p:nvSpPr>
            <p:cNvPr id="170"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ysClr val="window" lastClr="FFFFFF">
                  <a:lumMod val="50000"/>
                </a:sysClr>
              </a:solidFill>
              <a:bevel/>
            </a:ln>
          </p:spPr>
        </p:sp>
      </p:grpSp>
      <p:sp>
        <p:nvSpPr>
          <p:cNvPr id="176" name="Text 4675"/>
          <p:cNvSpPr txBox="1"/>
          <p:nvPr/>
        </p:nvSpPr>
        <p:spPr>
          <a:xfrm>
            <a:off x="6068695" y="1078230"/>
            <a:ext cx="2731135" cy="942975"/>
          </a:xfrm>
          <a:prstGeom prst="rect">
            <a:avLst/>
          </a:prstGeom>
          <a:noFill/>
        </p:spPr>
        <p:txBody>
          <a:bodyPr wrap="square" lIns="27000" tIns="13500" rIns="27000" bIns="13500" rtlCol="0" anchor="ctr"/>
          <a:lstStyle/>
          <a:p>
            <a:pPr lvl="0" defTabSz="914400">
              <a:lnSpc>
                <a:spcPct val="110000"/>
              </a:lnSpc>
              <a:defRPr/>
            </a:pPr>
            <a:r>
              <a:rPr sz="12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内控辅助决策系统的开发及部署工作已经完成</a:t>
            </a:r>
            <a:r>
              <a:rPr lang="zh-CN" sz="12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，全区层面：</a:t>
            </a:r>
            <a:endParaRPr sz="12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marL="171450" lvl="0" indent="-171450" defTabSz="914400">
              <a:lnSpc>
                <a:spcPct val="110000"/>
              </a:lnSpc>
              <a:buFont typeface="Wingdings" panose="05000000000000000000" charset="0"/>
              <a:buChar char=""/>
              <a:defRPr/>
            </a:pPr>
            <a:r>
              <a:rPr sz="120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mn-ea"/>
              </a:rPr>
              <a:t>145家单位完成了系统培训工作</a:t>
            </a:r>
            <a:r>
              <a:rPr lang="zh-CN" sz="120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mn-ea"/>
              </a:rPr>
              <a:t>，</a:t>
            </a:r>
            <a:endParaRPr lang="zh-CN" sz="120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mn-ea"/>
            </a:endParaRPr>
          </a:p>
          <a:p>
            <a:pPr marL="171450" lvl="0" indent="-171450" defTabSz="914400">
              <a:lnSpc>
                <a:spcPct val="110000"/>
              </a:lnSpc>
              <a:buFont typeface="Wingdings" panose="05000000000000000000" charset="0"/>
              <a:buChar char=""/>
              <a:defRPr/>
            </a:pPr>
            <a:r>
              <a:rPr sz="120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mn-ea"/>
              </a:rPr>
              <a:t>103家单位完成了系统初始化工作</a:t>
            </a:r>
            <a:endParaRPr sz="120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mn-ea"/>
            </a:endParaRPr>
          </a:p>
          <a:p>
            <a:pPr marL="171450" lvl="0" indent="-171450" defTabSz="914400">
              <a:lnSpc>
                <a:spcPct val="110000"/>
              </a:lnSpc>
              <a:buFont typeface="Wingdings" panose="05000000000000000000" charset="0"/>
              <a:buChar char=""/>
              <a:defRPr/>
            </a:pPr>
            <a:r>
              <a:rPr sz="120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mn-ea"/>
              </a:rPr>
              <a:t>95家单位正常上线运行。</a:t>
            </a:r>
            <a:endParaRPr lang="zh-CN" altLang="en-US" sz="1200" b="1" kern="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mn-ea"/>
            </a:endParaRPr>
          </a:p>
        </p:txBody>
      </p:sp>
      <p:sp>
        <p:nvSpPr>
          <p:cNvPr id="182" name="Text 4678"/>
          <p:cNvSpPr txBox="1"/>
          <p:nvPr/>
        </p:nvSpPr>
        <p:spPr>
          <a:xfrm>
            <a:off x="5986145" y="3180715"/>
            <a:ext cx="2822575" cy="1416685"/>
          </a:xfrm>
          <a:prstGeom prst="rect">
            <a:avLst/>
          </a:prstGeom>
          <a:noFill/>
        </p:spPr>
        <p:txBody>
          <a:bodyPr wrap="square" lIns="27000" tIns="13500" rIns="27000" bIns="13500" rtlCol="0" anchor="ctr" anchorCtr="0"/>
          <a:lstStyle/>
          <a:p>
            <a:pPr lvl="0" defTabSz="914400">
              <a:defRPr/>
            </a:pPr>
            <a:r>
              <a:rPr sz="12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完成了内控系统与集中支付系统和采购系统的对接工作且接口运行正常。</a:t>
            </a:r>
            <a:endParaRPr sz="12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lvl="0" defTabSz="914400">
              <a:defRPr/>
            </a:pPr>
            <a:r>
              <a:rPr sz="12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通过支付系统接口，完成指标业务数据交换三万余次、用款计划数据交换四万六千次、支付数据十四万五千余次；</a:t>
            </a:r>
            <a:endParaRPr sz="12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a:p>
            <a:pPr lvl="0" defTabSz="914400">
              <a:defRPr/>
            </a:pPr>
            <a:r>
              <a:rPr sz="12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通过政府采购及合同接口，完成采购申请</a:t>
            </a:r>
            <a:r>
              <a:rPr lang="zh-CN" sz="12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九</a:t>
            </a:r>
            <a:r>
              <a:rPr sz="12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十余次、合同申请三十余次、付款申请二十余次。</a:t>
            </a:r>
            <a:endParaRPr lang="zh-CN" altLang="en-US" sz="1200" b="1" kern="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endParaRPr>
          </a:p>
        </p:txBody>
      </p:sp>
      <p:grpSp>
        <p:nvGrpSpPr>
          <p:cNvPr id="188" name="组合 187"/>
          <p:cNvGrpSpPr/>
          <p:nvPr/>
        </p:nvGrpSpPr>
        <p:grpSpPr>
          <a:xfrm>
            <a:off x="2563400" y="1558528"/>
            <a:ext cx="1631493" cy="1631493"/>
            <a:chOff x="1403648" y="1115468"/>
            <a:chExt cx="1294414" cy="1294414"/>
          </a:xfrm>
        </p:grpSpPr>
        <p:sp>
          <p:nvSpPr>
            <p:cNvPr id="189" name="椭圆 188"/>
            <p:cNvSpPr/>
            <p:nvPr/>
          </p:nvSpPr>
          <p:spPr>
            <a:xfrm>
              <a:off x="1539485" y="1259632"/>
              <a:ext cx="1022740" cy="102274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190" name="组合 189"/>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92" name="同心圆 191"/>
              <p:cNvSpPr/>
              <p:nvPr/>
            </p:nvSpPr>
            <p:spPr>
              <a:xfrm>
                <a:off x="2555776" y="915566"/>
                <a:ext cx="1944216" cy="1944216"/>
              </a:xfrm>
              <a:prstGeom prst="donut">
                <a:avLst>
                  <a:gd name="adj" fmla="val 10097"/>
                </a:avLst>
              </a:prstGeom>
              <a:gradFill flip="none" rotWithShape="1">
                <a:gsLst>
                  <a:gs pos="0">
                    <a:sysClr val="window" lastClr="FFFFFF"/>
                  </a:gs>
                  <a:gs pos="100000">
                    <a:sysClr val="window" lastClr="FFFFFF">
                      <a:lumMod val="85000"/>
                    </a:sysClr>
                  </a:gs>
                </a:gsLst>
                <a:lin ang="8100000" scaled="1"/>
                <a:tileRect/>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3" name="同心圆 192"/>
              <p:cNvSpPr/>
              <p:nvPr/>
            </p:nvSpPr>
            <p:spPr>
              <a:xfrm>
                <a:off x="2733335" y="1093125"/>
                <a:ext cx="1589098" cy="1589098"/>
              </a:xfrm>
              <a:prstGeom prst="donut">
                <a:avLst>
                  <a:gd name="adj" fmla="val 12059"/>
                </a:avLst>
              </a:prstGeom>
              <a:gradFill flip="none" rotWithShape="1">
                <a:gsLst>
                  <a:gs pos="0">
                    <a:sysClr val="window" lastClr="FFFFFF"/>
                  </a:gs>
                  <a:gs pos="100000">
                    <a:sysClr val="window" lastClr="FFFFFF">
                      <a:lumMod val="85000"/>
                    </a:sysClr>
                  </a:gs>
                </a:gsLst>
                <a:lin ang="16200000" scaled="1"/>
                <a:tileRect/>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191" name="TextBox 190"/>
            <p:cNvSpPr txBox="1"/>
            <p:nvPr/>
          </p:nvSpPr>
          <p:spPr>
            <a:xfrm>
              <a:off x="1680424" y="1418288"/>
              <a:ext cx="725958" cy="659307"/>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工作进度</a:t>
              </a:r>
              <a:endPar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94" name="组合 193"/>
          <p:cNvGrpSpPr/>
          <p:nvPr/>
        </p:nvGrpSpPr>
        <p:grpSpPr>
          <a:xfrm>
            <a:off x="4683187" y="1203598"/>
            <a:ext cx="951862" cy="906303"/>
            <a:chOff x="2226588" y="2112361"/>
            <a:chExt cx="997900" cy="950136"/>
          </a:xfrm>
        </p:grpSpPr>
        <p:grpSp>
          <p:nvGrpSpPr>
            <p:cNvPr id="195" name="组合 194"/>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97" name="同心圆 1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198" name="椭圆 19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grpSp>
        <p:sp>
          <p:nvSpPr>
            <p:cNvPr id="196" name="TextBox 195"/>
            <p:cNvSpPr txBox="1"/>
            <p:nvPr/>
          </p:nvSpPr>
          <p:spPr>
            <a:xfrm>
              <a:off x="2226588" y="2324683"/>
              <a:ext cx="997900" cy="58050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辅助</a:t>
              </a:r>
              <a:endParaRPr kumimoji="0" lang="zh-CN"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决策</a:t>
              </a:r>
              <a:endParaRPr kumimoji="0" lang="zh-CN"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199" name="组合 198"/>
          <p:cNvGrpSpPr/>
          <p:nvPr/>
        </p:nvGrpSpPr>
        <p:grpSpPr>
          <a:xfrm>
            <a:off x="4303774" y="3284763"/>
            <a:ext cx="1062320" cy="1011474"/>
            <a:chOff x="2226588" y="2112361"/>
            <a:chExt cx="997900" cy="950136"/>
          </a:xfrm>
        </p:grpSpPr>
        <p:grpSp>
          <p:nvGrpSpPr>
            <p:cNvPr id="200" name="组合 199"/>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202" name="同心圆 2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3" name="椭圆 2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01" name="TextBox 200"/>
            <p:cNvSpPr txBox="1"/>
            <p:nvPr/>
          </p:nvSpPr>
          <p:spPr>
            <a:xfrm>
              <a:off x="2226588" y="2324683"/>
              <a:ext cx="997900" cy="520141"/>
            </a:xfrm>
            <a:prstGeom prst="rect">
              <a:avLst/>
            </a:prstGeom>
            <a:noFill/>
          </p:spPr>
          <p:txBody>
            <a:bodyPr wrap="square" lIns="0" tIns="0" rIns="0" bIns="0" rtlCol="0">
              <a:spAutoFit/>
            </a:bodyPr>
            <a:lstStyle/>
            <a:p>
              <a:pPr lvl="0" algn="ctr" defTabSz="914400">
                <a:defRPr/>
              </a:pPr>
              <a:r>
                <a:rPr lang="zh-CN" sz="1800" b="1" kern="0" dirty="0">
                  <a:latin typeface="微软雅黑" panose="020B0503020204020204" pitchFamily="34" charset="-122"/>
                  <a:ea typeface="微软雅黑" panose="020B0503020204020204" pitchFamily="34" charset="-122"/>
                </a:rPr>
                <a:t>接口</a:t>
              </a:r>
              <a:endParaRPr lang="zh-CN" sz="1800" b="1" kern="0" dirty="0">
                <a:latin typeface="微软雅黑" panose="020B0503020204020204" pitchFamily="34" charset="-122"/>
                <a:ea typeface="微软雅黑" panose="020B0503020204020204" pitchFamily="34" charset="-122"/>
              </a:endParaRPr>
            </a:p>
            <a:p>
              <a:pPr lvl="0" algn="ctr" defTabSz="914400">
                <a:defRPr/>
              </a:pPr>
              <a:r>
                <a:rPr lang="zh-CN" sz="1800" b="1" kern="0" dirty="0">
                  <a:latin typeface="微软雅黑" panose="020B0503020204020204" pitchFamily="34" charset="-122"/>
                  <a:ea typeface="微软雅黑" panose="020B0503020204020204" pitchFamily="34" charset="-122"/>
                </a:rPr>
                <a:t>对接</a:t>
              </a:r>
              <a:endParaRPr lang="zh-CN" sz="1800" b="1" kern="0" dirty="0">
                <a:latin typeface="微软雅黑" panose="020B0503020204020204" pitchFamily="34" charset="-122"/>
                <a:ea typeface="微软雅黑" panose="020B0503020204020204" pitchFamily="34" charset="-122"/>
              </a:endParaRPr>
            </a:p>
          </p:txBody>
        </p:sp>
      </p:grpSp>
      <p:sp>
        <p:nvSpPr>
          <p:cNvPr id="213" name="Text 4678"/>
          <p:cNvSpPr txBox="1"/>
          <p:nvPr/>
        </p:nvSpPr>
        <p:spPr>
          <a:xfrm>
            <a:off x="5016500" y="3655695"/>
            <a:ext cx="3874770" cy="991870"/>
          </a:xfrm>
          <a:prstGeom prst="rect">
            <a:avLst/>
          </a:prstGeom>
          <a:noFill/>
        </p:spPr>
        <p:txBody>
          <a:bodyPr wrap="square" lIns="27000" tIns="13500" rIns="27000" bIns="13500" rtlCol="0" anchor="ctr"/>
          <a:lstStyle/>
          <a:p>
            <a:pPr lvl="0" defTabSz="914400">
              <a:lnSpc>
                <a:spcPct val="120000"/>
              </a:lnSpc>
              <a:defRPr/>
            </a:pPr>
            <a:endParaRPr lang="zh-CN" altLang="en-US" sz="1100" b="1" kern="0" dirty="0">
              <a:solidFill>
                <a:sysClr val="window" lastClr="FFFFFF">
                  <a:lumMod val="50000"/>
                </a:sysClr>
              </a:solidFill>
              <a:latin typeface="微软雅黑" panose="020B0503020204020204" pitchFamily="34" charset="-122"/>
              <a:ea typeface="微软雅黑" panose="020B0503020204020204" pitchFamily="34" charset="-122"/>
            </a:endParaRPr>
          </a:p>
        </p:txBody>
      </p:sp>
      <p:pic>
        <p:nvPicPr>
          <p:cNvPr id="2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flipH="1">
            <a:off x="-29212" y="3068031"/>
            <a:ext cx="2763822" cy="2166935"/>
          </a:xfrm>
          <a:prstGeom prst="rect">
            <a:avLst/>
          </a:prstGeom>
          <a:noFill/>
          <a:ln w="9525">
            <a:noFill/>
            <a:miter lim="800000"/>
            <a:headEnd/>
            <a:tailEnd/>
          </a:ln>
        </p:spPr>
      </p:pic>
      <p:pic>
        <p:nvPicPr>
          <p:cNvPr id="3" name="图片 2" descr="渝北内控"/>
          <p:cNvPicPr>
            <a:picLocks noChangeAspect="1"/>
          </p:cNvPicPr>
          <p:nvPr/>
        </p:nvPicPr>
        <p:blipFill>
          <a:blip r:embed="rId2"/>
          <a:stretch>
            <a:fillRect/>
          </a:stretch>
        </p:blipFill>
        <p:spPr>
          <a:xfrm>
            <a:off x="7002780" y="38735"/>
            <a:ext cx="2105025" cy="503555"/>
          </a:xfrm>
          <a:prstGeom prst="rect">
            <a:avLst/>
          </a:prstGeom>
        </p:spPr>
      </p:pic>
      <p:sp>
        <p:nvSpPr>
          <p:cNvPr id="5" name="文本框 4"/>
          <p:cNvSpPr txBox="1"/>
          <p:nvPr/>
        </p:nvSpPr>
        <p:spPr>
          <a:xfrm>
            <a:off x="1611630" y="4867910"/>
            <a:ext cx="5920740" cy="24511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par>
                              <p:cTn id="21" fill="hold">
                                <p:stCondLst>
                                  <p:cond delay="2651"/>
                                </p:stCondLst>
                                <p:childTnLst>
                                  <p:par>
                                    <p:cTn id="22" presetID="2" presetClass="entr" presetSubtype="12" fill="hold" nodeType="afterEffect">
                                      <p:stCondLst>
                                        <p:cond delay="0"/>
                                      </p:stCondLst>
                                      <p:childTnLst>
                                        <p:set>
                                          <p:cBhvr>
                                            <p:cTn id="23" dur="1" fill="hold">
                                              <p:stCondLst>
                                                <p:cond delay="0"/>
                                              </p:stCondLst>
                                            </p:cTn>
                                            <p:tgtEl>
                                              <p:spTgt spid="157"/>
                                            </p:tgtEl>
                                            <p:attrNameLst>
                                              <p:attrName>style.visibility</p:attrName>
                                            </p:attrNameLst>
                                          </p:cBhvr>
                                          <p:to>
                                            <p:strVal val="visible"/>
                                          </p:to>
                                        </p:set>
                                        <p:anim calcmode="lin" valueType="num">
                                          <p:cBhvr additive="base">
                                            <p:cTn id="24" dur="500" fill="hold"/>
                                            <p:tgtEl>
                                              <p:spTgt spid="157"/>
                                            </p:tgtEl>
                                            <p:attrNameLst>
                                              <p:attrName>ppt_x</p:attrName>
                                            </p:attrNameLst>
                                          </p:cBhvr>
                                          <p:tavLst>
                                            <p:tav tm="0">
                                              <p:val>
                                                <p:strVal val="0-#ppt_w/2"/>
                                              </p:val>
                                            </p:tav>
                                            <p:tav tm="100000">
                                              <p:val>
                                                <p:strVal val="#ppt_x"/>
                                              </p:val>
                                            </p:tav>
                                          </p:tavLst>
                                        </p:anim>
                                        <p:anim calcmode="lin" valueType="num">
                                          <p:cBhvr additive="base">
                                            <p:cTn id="25" dur="500" fill="hold"/>
                                            <p:tgtEl>
                                              <p:spTgt spid="157"/>
                                            </p:tgtEl>
                                            <p:attrNameLst>
                                              <p:attrName>ppt_y</p:attrName>
                                            </p:attrNameLst>
                                          </p:cBhvr>
                                          <p:tavLst>
                                            <p:tav tm="0">
                                              <p:val>
                                                <p:strVal val="1+#ppt_h/2"/>
                                              </p:val>
                                            </p:tav>
                                            <p:tav tm="100000">
                                              <p:val>
                                                <p:strVal val="#ppt_y"/>
                                              </p:val>
                                            </p:tav>
                                          </p:tavLst>
                                        </p:anim>
                                      </p:childTnLst>
                                    </p:cTn>
                                  </p:par>
                                </p:childTnLst>
                              </p:cTn>
                            </p:par>
                            <p:par>
                              <p:cTn id="26" fill="hold">
                                <p:stCondLst>
                                  <p:cond delay="3151"/>
                                </p:stCondLst>
                                <p:childTnLst>
                                  <p:par>
                                    <p:cTn id="27" presetID="2" presetClass="entr" presetSubtype="8" fill="hold" nodeType="afterEffect">
                                      <p:stCondLst>
                                        <p:cond delay="0"/>
                                      </p:stCondLst>
                                      <p:childTnLst>
                                        <p:set>
                                          <p:cBhvr>
                                            <p:cTn id="28" dur="1" fill="hold">
                                              <p:stCondLst>
                                                <p:cond delay="0"/>
                                              </p:stCondLst>
                                            </p:cTn>
                                            <p:tgtEl>
                                              <p:spTgt spid="215"/>
                                            </p:tgtEl>
                                            <p:attrNameLst>
                                              <p:attrName>style.visibility</p:attrName>
                                            </p:attrNameLst>
                                          </p:cBhvr>
                                          <p:to>
                                            <p:strVal val="visible"/>
                                          </p:to>
                                        </p:set>
                                        <p:anim calcmode="lin" valueType="num">
                                          <p:cBhvr additive="base">
                                            <p:cTn id="29" dur="1250" fill="hold"/>
                                            <p:tgtEl>
                                              <p:spTgt spid="215"/>
                                            </p:tgtEl>
                                            <p:attrNameLst>
                                              <p:attrName>ppt_x</p:attrName>
                                            </p:attrNameLst>
                                          </p:cBhvr>
                                          <p:tavLst>
                                            <p:tav tm="0">
                                              <p:val>
                                                <p:strVal val="0-#ppt_w/2"/>
                                              </p:val>
                                            </p:tav>
                                            <p:tav tm="100000">
                                              <p:val>
                                                <p:strVal val="#ppt_x"/>
                                              </p:val>
                                            </p:tav>
                                          </p:tavLst>
                                        </p:anim>
                                        <p:anim calcmode="lin" valueType="num">
                                          <p:cBhvr additive="base">
                                            <p:cTn id="30" dur="1250" fill="hold"/>
                                            <p:tgtEl>
                                              <p:spTgt spid="215"/>
                                            </p:tgtEl>
                                            <p:attrNameLst>
                                              <p:attrName>ppt_y</p:attrName>
                                            </p:attrNameLst>
                                          </p:cBhvr>
                                          <p:tavLst>
                                            <p:tav tm="0">
                                              <p:val>
                                                <p:strVal val="#ppt_y"/>
                                              </p:val>
                                            </p:tav>
                                            <p:tav tm="100000">
                                              <p:val>
                                                <p:strVal val="#ppt_y"/>
                                              </p:val>
                                            </p:tav>
                                          </p:tavLst>
                                        </p:anim>
                                      </p:childTnLst>
                                    </p:cTn>
                                  </p:par>
                                </p:childTnLst>
                              </p:cTn>
                            </p:par>
                            <p:par>
                              <p:cTn id="31" fill="hold">
                                <p:stCondLst>
                                  <p:cond delay="4651"/>
                                </p:stCondLst>
                                <p:childTnLst>
                                  <p:par>
                                    <p:cTn id="32" presetID="53" presetClass="entr" presetSubtype="16" fill="hold" nodeType="afterEffect">
                                      <p:stCondLst>
                                        <p:cond delay="0"/>
                                      </p:stCondLst>
                                      <p:childTnLst>
                                        <p:set>
                                          <p:cBhvr>
                                            <p:cTn id="33" dur="1" fill="hold">
                                              <p:stCondLst>
                                                <p:cond delay="0"/>
                                              </p:stCondLst>
                                            </p:cTn>
                                            <p:tgtEl>
                                              <p:spTgt spid="188"/>
                                            </p:tgtEl>
                                            <p:attrNameLst>
                                              <p:attrName>style.visibility</p:attrName>
                                            </p:attrNameLst>
                                          </p:cBhvr>
                                          <p:to>
                                            <p:strVal val="visible"/>
                                          </p:to>
                                        </p:set>
                                        <p:anim calcmode="lin" valueType="num">
                                          <p:cBhvr>
                                            <p:cTn id="34" dur="500" fill="hold"/>
                                            <p:tgtEl>
                                              <p:spTgt spid="188"/>
                                            </p:tgtEl>
                                            <p:attrNameLst>
                                              <p:attrName>ppt_w</p:attrName>
                                            </p:attrNameLst>
                                          </p:cBhvr>
                                          <p:tavLst>
                                            <p:tav tm="0">
                                              <p:val>
                                                <p:fltVal val="0"/>
                                              </p:val>
                                            </p:tav>
                                            <p:tav tm="100000">
                                              <p:val>
                                                <p:strVal val="#ppt_w"/>
                                              </p:val>
                                            </p:tav>
                                          </p:tavLst>
                                        </p:anim>
                                        <p:anim calcmode="lin" valueType="num">
                                          <p:cBhvr>
                                            <p:cTn id="35" dur="500" fill="hold"/>
                                            <p:tgtEl>
                                              <p:spTgt spid="188"/>
                                            </p:tgtEl>
                                            <p:attrNameLst>
                                              <p:attrName>ppt_h</p:attrName>
                                            </p:attrNameLst>
                                          </p:cBhvr>
                                          <p:tavLst>
                                            <p:tav tm="0">
                                              <p:val>
                                                <p:fltVal val="0"/>
                                              </p:val>
                                            </p:tav>
                                            <p:tav tm="100000">
                                              <p:val>
                                                <p:strVal val="#ppt_h"/>
                                              </p:val>
                                            </p:tav>
                                          </p:tavLst>
                                        </p:anim>
                                        <p:animEffect transition="in" filter="fade">
                                          <p:cBhvr>
                                            <p:cTn id="36" dur="500"/>
                                            <p:tgtEl>
                                              <p:spTgt spid="188"/>
                                            </p:tgtEl>
                                          </p:cBhvr>
                                        </p:animEffect>
                                      </p:childTnLst>
                                    </p:cTn>
                                  </p:par>
                                </p:childTnLst>
                              </p:cTn>
                            </p:par>
                            <p:par>
                              <p:cTn id="37" fill="hold">
                                <p:stCondLst>
                                  <p:cond delay="5151"/>
                                </p:stCondLst>
                                <p:childTnLst>
                                  <p:par>
                                    <p:cTn id="38" presetID="22" presetClass="entr" presetSubtype="8" fill="hold" nodeType="after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ipe(left)">
                                          <p:cBhvr>
                                            <p:cTn id="40" dur="500"/>
                                            <p:tgtEl>
                                              <p:spTgt spid="162"/>
                                            </p:tgtEl>
                                          </p:cBhvr>
                                        </p:animEffect>
                                      </p:childTnLst>
                                    </p:cTn>
                                  </p:par>
                                  <p:par>
                                    <p:cTn id="41" presetID="53" presetClass="entr" presetSubtype="16" fill="hold" nodeType="withEffect">
                                      <p:stCondLst>
                                        <p:cond delay="0"/>
                                      </p:stCondLst>
                                      <p:childTnLst>
                                        <p:set>
                                          <p:cBhvr>
                                            <p:cTn id="42" dur="1" fill="hold">
                                              <p:stCondLst>
                                                <p:cond delay="0"/>
                                              </p:stCondLst>
                                            </p:cTn>
                                            <p:tgtEl>
                                              <p:spTgt spid="199"/>
                                            </p:tgtEl>
                                            <p:attrNameLst>
                                              <p:attrName>style.visibility</p:attrName>
                                            </p:attrNameLst>
                                          </p:cBhvr>
                                          <p:to>
                                            <p:strVal val="visible"/>
                                          </p:to>
                                        </p:set>
                                        <p:anim calcmode="lin" valueType="num">
                                          <p:cBhvr>
                                            <p:cTn id="43" dur="500" fill="hold"/>
                                            <p:tgtEl>
                                              <p:spTgt spid="199"/>
                                            </p:tgtEl>
                                            <p:attrNameLst>
                                              <p:attrName>ppt_w</p:attrName>
                                            </p:attrNameLst>
                                          </p:cBhvr>
                                          <p:tavLst>
                                            <p:tav tm="0">
                                              <p:val>
                                                <p:fltVal val="0"/>
                                              </p:val>
                                            </p:tav>
                                            <p:tav tm="100000">
                                              <p:val>
                                                <p:strVal val="#ppt_w"/>
                                              </p:val>
                                            </p:tav>
                                          </p:tavLst>
                                        </p:anim>
                                        <p:anim calcmode="lin" valueType="num">
                                          <p:cBhvr>
                                            <p:cTn id="44" dur="500" fill="hold"/>
                                            <p:tgtEl>
                                              <p:spTgt spid="199"/>
                                            </p:tgtEl>
                                            <p:attrNameLst>
                                              <p:attrName>ppt_h</p:attrName>
                                            </p:attrNameLst>
                                          </p:cBhvr>
                                          <p:tavLst>
                                            <p:tav tm="0">
                                              <p:val>
                                                <p:fltVal val="0"/>
                                              </p:val>
                                            </p:tav>
                                            <p:tav tm="100000">
                                              <p:val>
                                                <p:strVal val="#ppt_h"/>
                                              </p:val>
                                            </p:tav>
                                          </p:tavLst>
                                        </p:anim>
                                        <p:animEffect transition="in" filter="fade">
                                          <p:cBhvr>
                                            <p:cTn id="45" dur="500"/>
                                            <p:tgtEl>
                                              <p:spTgt spid="199"/>
                                            </p:tgtEl>
                                          </p:cBhvr>
                                        </p:animEffect>
                                      </p:childTnLst>
                                    </p:cTn>
                                  </p:par>
                                </p:childTnLst>
                              </p:cTn>
                            </p:par>
                            <p:par>
                              <p:cTn id="46" fill="hold">
                                <p:stCondLst>
                                  <p:cond delay="5651"/>
                                </p:stCondLst>
                                <p:childTnLst>
                                  <p:par>
                                    <p:cTn id="47" presetID="22" presetClass="entr" presetSubtype="8" fill="hold" nodeType="afterEffect">
                                      <p:stCondLst>
                                        <p:cond delay="0"/>
                                      </p:stCondLst>
                                      <p:childTnLst>
                                        <p:set>
                                          <p:cBhvr>
                                            <p:cTn id="48" dur="1" fill="hold">
                                              <p:stCondLst>
                                                <p:cond delay="0"/>
                                              </p:stCondLst>
                                            </p:cTn>
                                            <p:tgtEl>
                                              <p:spTgt spid="161"/>
                                            </p:tgtEl>
                                            <p:attrNameLst>
                                              <p:attrName>style.visibility</p:attrName>
                                            </p:attrNameLst>
                                          </p:cBhvr>
                                          <p:to>
                                            <p:strVal val="visible"/>
                                          </p:to>
                                        </p:set>
                                        <p:animEffect transition="in" filter="wipe(left)">
                                          <p:cBhvr>
                                            <p:cTn id="49" dur="500"/>
                                            <p:tgtEl>
                                              <p:spTgt spid="161"/>
                                            </p:tgtEl>
                                          </p:cBhvr>
                                        </p:animEffect>
                                      </p:childTnLst>
                                    </p:cTn>
                                  </p:par>
                                  <p:par>
                                    <p:cTn id="50" presetID="53" presetClass="entr" presetSubtype="16" fill="hold" nodeType="withEffect">
                                      <p:stCondLst>
                                        <p:cond delay="0"/>
                                      </p:stCondLst>
                                      <p:childTnLst>
                                        <p:set>
                                          <p:cBhvr>
                                            <p:cTn id="51" dur="1" fill="hold">
                                              <p:stCondLst>
                                                <p:cond delay="0"/>
                                              </p:stCondLst>
                                            </p:cTn>
                                            <p:tgtEl>
                                              <p:spTgt spid="194"/>
                                            </p:tgtEl>
                                            <p:attrNameLst>
                                              <p:attrName>style.visibility</p:attrName>
                                            </p:attrNameLst>
                                          </p:cBhvr>
                                          <p:to>
                                            <p:strVal val="visible"/>
                                          </p:to>
                                        </p:set>
                                        <p:anim calcmode="lin" valueType="num">
                                          <p:cBhvr>
                                            <p:cTn id="52" dur="500" fill="hold"/>
                                            <p:tgtEl>
                                              <p:spTgt spid="194"/>
                                            </p:tgtEl>
                                            <p:attrNameLst>
                                              <p:attrName>ppt_w</p:attrName>
                                            </p:attrNameLst>
                                          </p:cBhvr>
                                          <p:tavLst>
                                            <p:tav tm="0">
                                              <p:val>
                                                <p:fltVal val="0"/>
                                              </p:val>
                                            </p:tav>
                                            <p:tav tm="100000">
                                              <p:val>
                                                <p:strVal val="#ppt_w"/>
                                              </p:val>
                                            </p:tav>
                                          </p:tavLst>
                                        </p:anim>
                                        <p:anim calcmode="lin" valueType="num">
                                          <p:cBhvr>
                                            <p:cTn id="53" dur="500" fill="hold"/>
                                            <p:tgtEl>
                                              <p:spTgt spid="194"/>
                                            </p:tgtEl>
                                            <p:attrNameLst>
                                              <p:attrName>ppt_h</p:attrName>
                                            </p:attrNameLst>
                                          </p:cBhvr>
                                          <p:tavLst>
                                            <p:tav tm="0">
                                              <p:val>
                                                <p:fltVal val="0"/>
                                              </p:val>
                                            </p:tav>
                                            <p:tav tm="100000">
                                              <p:val>
                                                <p:strVal val="#ppt_h"/>
                                              </p:val>
                                            </p:tav>
                                          </p:tavLst>
                                        </p:anim>
                                        <p:animEffect transition="in" filter="fade">
                                          <p:cBhvr>
                                            <p:cTn id="54" dur="500"/>
                                            <p:tgtEl>
                                              <p:spTgt spid="194"/>
                                            </p:tgtEl>
                                          </p:cBhvr>
                                        </p:animEffect>
                                      </p:childTnLst>
                                    </p:cTn>
                                  </p:par>
                                </p:childTnLst>
                              </p:cTn>
                            </p:par>
                            <p:par>
                              <p:cTn id="55" fill="hold">
                                <p:stCondLst>
                                  <p:cond delay="6151"/>
                                </p:stCondLst>
                                <p:childTnLst>
                                  <p:par>
                                    <p:cTn id="56" presetID="22" presetClass="entr" presetSubtype="8" fill="hold" nodeType="afterEffect">
                                      <p:stCondLst>
                                        <p:cond delay="0"/>
                                      </p:stCondLst>
                                      <p:childTnLst>
                                        <p:set>
                                          <p:cBhvr>
                                            <p:cTn id="57" dur="1" fill="hold">
                                              <p:stCondLst>
                                                <p:cond delay="0"/>
                                              </p:stCondLst>
                                            </p:cTn>
                                            <p:tgtEl>
                                              <p:spTgt spid="163"/>
                                            </p:tgtEl>
                                            <p:attrNameLst>
                                              <p:attrName>style.visibility</p:attrName>
                                            </p:attrNameLst>
                                          </p:cBhvr>
                                          <p:to>
                                            <p:strVal val="visible"/>
                                          </p:to>
                                        </p:set>
                                        <p:animEffect transition="in" filter="wipe(left)">
                                          <p:cBhvr>
                                            <p:cTn id="58" dur="500"/>
                                            <p:tgtEl>
                                              <p:spTgt spid="16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fade">
                                          <p:cBhvr>
                                            <p:cTn id="61" dur="500"/>
                                            <p:tgtEl>
                                              <p:spTgt spid="176"/>
                                            </p:tgtEl>
                                          </p:cBhvr>
                                        </p:animEffect>
                                      </p:childTnLst>
                                    </p:cTn>
                                  </p:par>
                                </p:childTnLst>
                              </p:cTn>
                            </p:par>
                            <p:par>
                              <p:cTn id="62" fill="hold">
                                <p:stCondLst>
                                  <p:cond delay="6651"/>
                                </p:stCondLst>
                                <p:childTnLst>
                                  <p:par>
                                    <p:cTn id="63" presetID="22" presetClass="entr" presetSubtype="8" fill="hold" nodeType="afterEffect">
                                      <p:stCondLst>
                                        <p:cond delay="0"/>
                                      </p:stCondLst>
                                      <p:childTnLst>
                                        <p:set>
                                          <p:cBhvr>
                                            <p:cTn id="64" dur="1" fill="hold">
                                              <p:stCondLst>
                                                <p:cond delay="0"/>
                                              </p:stCondLst>
                                            </p:cTn>
                                            <p:tgtEl>
                                              <p:spTgt spid="167"/>
                                            </p:tgtEl>
                                            <p:attrNameLst>
                                              <p:attrName>style.visibility</p:attrName>
                                            </p:attrNameLst>
                                          </p:cBhvr>
                                          <p:to>
                                            <p:strVal val="visible"/>
                                          </p:to>
                                        </p:set>
                                        <p:animEffect transition="in" filter="wipe(left)">
                                          <p:cBhvr>
                                            <p:cTn id="65" dur="500"/>
                                            <p:tgtEl>
                                              <p:spTgt spid="16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2"/>
                                            </p:tgtEl>
                                            <p:attrNameLst>
                                              <p:attrName>style.visibility</p:attrName>
                                            </p:attrNameLst>
                                          </p:cBhvr>
                                          <p:to>
                                            <p:strVal val="visible"/>
                                          </p:to>
                                        </p:set>
                                        <p:animEffect transition="in" filter="fade">
                                          <p:cBhvr>
                                            <p:cTn id="68" dur="500"/>
                                            <p:tgtEl>
                                              <p:spTgt spid="18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3"/>
                                            </p:tgtEl>
                                            <p:attrNameLst>
                                              <p:attrName>style.visibility</p:attrName>
                                            </p:attrNameLst>
                                          </p:cBhvr>
                                          <p:to>
                                            <p:strVal val="visible"/>
                                          </p:to>
                                        </p:set>
                                        <p:animEffect transition="in" filter="fade">
                                          <p:cBhvr>
                                            <p:cTn id="71"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8" grpId="0"/>
          <p:bldP spid="176" grpId="0"/>
          <p:bldP spid="182" grpId="0"/>
          <p:bldP spid="2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par>
                              <p:cTn id="21" fill="hold">
                                <p:stCondLst>
                                  <p:cond delay="2651"/>
                                </p:stCondLst>
                                <p:childTnLst>
                                  <p:par>
                                    <p:cTn id="22" presetID="2" presetClass="entr" presetSubtype="12" fill="hold" nodeType="afterEffect">
                                      <p:stCondLst>
                                        <p:cond delay="0"/>
                                      </p:stCondLst>
                                      <p:childTnLst>
                                        <p:set>
                                          <p:cBhvr>
                                            <p:cTn id="23" dur="1" fill="hold">
                                              <p:stCondLst>
                                                <p:cond delay="0"/>
                                              </p:stCondLst>
                                            </p:cTn>
                                            <p:tgtEl>
                                              <p:spTgt spid="157"/>
                                            </p:tgtEl>
                                            <p:attrNameLst>
                                              <p:attrName>style.visibility</p:attrName>
                                            </p:attrNameLst>
                                          </p:cBhvr>
                                          <p:to>
                                            <p:strVal val="visible"/>
                                          </p:to>
                                        </p:set>
                                        <p:anim calcmode="lin" valueType="num">
                                          <p:cBhvr additive="base">
                                            <p:cTn id="24" dur="500" fill="hold"/>
                                            <p:tgtEl>
                                              <p:spTgt spid="157"/>
                                            </p:tgtEl>
                                            <p:attrNameLst>
                                              <p:attrName>ppt_x</p:attrName>
                                            </p:attrNameLst>
                                          </p:cBhvr>
                                          <p:tavLst>
                                            <p:tav tm="0">
                                              <p:val>
                                                <p:strVal val="0-#ppt_w/2"/>
                                              </p:val>
                                            </p:tav>
                                            <p:tav tm="100000">
                                              <p:val>
                                                <p:strVal val="#ppt_x"/>
                                              </p:val>
                                            </p:tav>
                                          </p:tavLst>
                                        </p:anim>
                                        <p:anim calcmode="lin" valueType="num">
                                          <p:cBhvr additive="base">
                                            <p:cTn id="25" dur="500" fill="hold"/>
                                            <p:tgtEl>
                                              <p:spTgt spid="157"/>
                                            </p:tgtEl>
                                            <p:attrNameLst>
                                              <p:attrName>ppt_y</p:attrName>
                                            </p:attrNameLst>
                                          </p:cBhvr>
                                          <p:tavLst>
                                            <p:tav tm="0">
                                              <p:val>
                                                <p:strVal val="1+#ppt_h/2"/>
                                              </p:val>
                                            </p:tav>
                                            <p:tav tm="100000">
                                              <p:val>
                                                <p:strVal val="#ppt_y"/>
                                              </p:val>
                                            </p:tav>
                                          </p:tavLst>
                                        </p:anim>
                                      </p:childTnLst>
                                    </p:cTn>
                                  </p:par>
                                </p:childTnLst>
                              </p:cTn>
                            </p:par>
                            <p:par>
                              <p:cTn id="26" fill="hold">
                                <p:stCondLst>
                                  <p:cond delay="3151"/>
                                </p:stCondLst>
                                <p:childTnLst>
                                  <p:par>
                                    <p:cTn id="27" presetID="2" presetClass="entr" presetSubtype="8" fill="hold" nodeType="afterEffect">
                                      <p:stCondLst>
                                        <p:cond delay="0"/>
                                      </p:stCondLst>
                                      <p:childTnLst>
                                        <p:set>
                                          <p:cBhvr>
                                            <p:cTn id="28" dur="1" fill="hold">
                                              <p:stCondLst>
                                                <p:cond delay="0"/>
                                              </p:stCondLst>
                                            </p:cTn>
                                            <p:tgtEl>
                                              <p:spTgt spid="215"/>
                                            </p:tgtEl>
                                            <p:attrNameLst>
                                              <p:attrName>style.visibility</p:attrName>
                                            </p:attrNameLst>
                                          </p:cBhvr>
                                          <p:to>
                                            <p:strVal val="visible"/>
                                          </p:to>
                                        </p:set>
                                        <p:anim calcmode="lin" valueType="num">
                                          <p:cBhvr additive="base">
                                            <p:cTn id="29" dur="1250" fill="hold"/>
                                            <p:tgtEl>
                                              <p:spTgt spid="215"/>
                                            </p:tgtEl>
                                            <p:attrNameLst>
                                              <p:attrName>ppt_x</p:attrName>
                                            </p:attrNameLst>
                                          </p:cBhvr>
                                          <p:tavLst>
                                            <p:tav tm="0">
                                              <p:val>
                                                <p:strVal val="0-#ppt_w/2"/>
                                              </p:val>
                                            </p:tav>
                                            <p:tav tm="100000">
                                              <p:val>
                                                <p:strVal val="#ppt_x"/>
                                              </p:val>
                                            </p:tav>
                                          </p:tavLst>
                                        </p:anim>
                                        <p:anim calcmode="lin" valueType="num">
                                          <p:cBhvr additive="base">
                                            <p:cTn id="30" dur="1250" fill="hold"/>
                                            <p:tgtEl>
                                              <p:spTgt spid="215"/>
                                            </p:tgtEl>
                                            <p:attrNameLst>
                                              <p:attrName>ppt_y</p:attrName>
                                            </p:attrNameLst>
                                          </p:cBhvr>
                                          <p:tavLst>
                                            <p:tav tm="0">
                                              <p:val>
                                                <p:strVal val="#ppt_y"/>
                                              </p:val>
                                            </p:tav>
                                            <p:tav tm="100000">
                                              <p:val>
                                                <p:strVal val="#ppt_y"/>
                                              </p:val>
                                            </p:tav>
                                          </p:tavLst>
                                        </p:anim>
                                      </p:childTnLst>
                                    </p:cTn>
                                  </p:par>
                                </p:childTnLst>
                              </p:cTn>
                            </p:par>
                            <p:par>
                              <p:cTn id="31" fill="hold">
                                <p:stCondLst>
                                  <p:cond delay="4651"/>
                                </p:stCondLst>
                                <p:childTnLst>
                                  <p:par>
                                    <p:cTn id="32" presetID="53" presetClass="entr" presetSubtype="16" fill="hold" nodeType="afterEffect">
                                      <p:stCondLst>
                                        <p:cond delay="0"/>
                                      </p:stCondLst>
                                      <p:childTnLst>
                                        <p:set>
                                          <p:cBhvr>
                                            <p:cTn id="33" dur="1" fill="hold">
                                              <p:stCondLst>
                                                <p:cond delay="0"/>
                                              </p:stCondLst>
                                            </p:cTn>
                                            <p:tgtEl>
                                              <p:spTgt spid="188"/>
                                            </p:tgtEl>
                                            <p:attrNameLst>
                                              <p:attrName>style.visibility</p:attrName>
                                            </p:attrNameLst>
                                          </p:cBhvr>
                                          <p:to>
                                            <p:strVal val="visible"/>
                                          </p:to>
                                        </p:set>
                                        <p:anim calcmode="lin" valueType="num">
                                          <p:cBhvr>
                                            <p:cTn id="34" dur="500" fill="hold"/>
                                            <p:tgtEl>
                                              <p:spTgt spid="188"/>
                                            </p:tgtEl>
                                            <p:attrNameLst>
                                              <p:attrName>ppt_w</p:attrName>
                                            </p:attrNameLst>
                                          </p:cBhvr>
                                          <p:tavLst>
                                            <p:tav tm="0">
                                              <p:val>
                                                <p:fltVal val="0"/>
                                              </p:val>
                                            </p:tav>
                                            <p:tav tm="100000">
                                              <p:val>
                                                <p:strVal val="#ppt_w"/>
                                              </p:val>
                                            </p:tav>
                                          </p:tavLst>
                                        </p:anim>
                                        <p:anim calcmode="lin" valueType="num">
                                          <p:cBhvr>
                                            <p:cTn id="35" dur="500" fill="hold"/>
                                            <p:tgtEl>
                                              <p:spTgt spid="188"/>
                                            </p:tgtEl>
                                            <p:attrNameLst>
                                              <p:attrName>ppt_h</p:attrName>
                                            </p:attrNameLst>
                                          </p:cBhvr>
                                          <p:tavLst>
                                            <p:tav tm="0">
                                              <p:val>
                                                <p:fltVal val="0"/>
                                              </p:val>
                                            </p:tav>
                                            <p:tav tm="100000">
                                              <p:val>
                                                <p:strVal val="#ppt_h"/>
                                              </p:val>
                                            </p:tav>
                                          </p:tavLst>
                                        </p:anim>
                                        <p:animEffect transition="in" filter="fade">
                                          <p:cBhvr>
                                            <p:cTn id="36" dur="500"/>
                                            <p:tgtEl>
                                              <p:spTgt spid="188"/>
                                            </p:tgtEl>
                                          </p:cBhvr>
                                        </p:animEffect>
                                      </p:childTnLst>
                                    </p:cTn>
                                  </p:par>
                                </p:childTnLst>
                              </p:cTn>
                            </p:par>
                            <p:par>
                              <p:cTn id="37" fill="hold">
                                <p:stCondLst>
                                  <p:cond delay="5151"/>
                                </p:stCondLst>
                                <p:childTnLst>
                                  <p:par>
                                    <p:cTn id="38" presetID="22" presetClass="entr" presetSubtype="8" fill="hold" nodeType="after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ipe(left)">
                                          <p:cBhvr>
                                            <p:cTn id="40" dur="500"/>
                                            <p:tgtEl>
                                              <p:spTgt spid="162"/>
                                            </p:tgtEl>
                                          </p:cBhvr>
                                        </p:animEffect>
                                      </p:childTnLst>
                                    </p:cTn>
                                  </p:par>
                                  <p:par>
                                    <p:cTn id="41" presetID="53" presetClass="entr" presetSubtype="16" fill="hold" nodeType="withEffect">
                                      <p:stCondLst>
                                        <p:cond delay="0"/>
                                      </p:stCondLst>
                                      <p:childTnLst>
                                        <p:set>
                                          <p:cBhvr>
                                            <p:cTn id="42" dur="1" fill="hold">
                                              <p:stCondLst>
                                                <p:cond delay="0"/>
                                              </p:stCondLst>
                                            </p:cTn>
                                            <p:tgtEl>
                                              <p:spTgt spid="199"/>
                                            </p:tgtEl>
                                            <p:attrNameLst>
                                              <p:attrName>style.visibility</p:attrName>
                                            </p:attrNameLst>
                                          </p:cBhvr>
                                          <p:to>
                                            <p:strVal val="visible"/>
                                          </p:to>
                                        </p:set>
                                        <p:anim calcmode="lin" valueType="num">
                                          <p:cBhvr>
                                            <p:cTn id="43" dur="500" fill="hold"/>
                                            <p:tgtEl>
                                              <p:spTgt spid="199"/>
                                            </p:tgtEl>
                                            <p:attrNameLst>
                                              <p:attrName>ppt_w</p:attrName>
                                            </p:attrNameLst>
                                          </p:cBhvr>
                                          <p:tavLst>
                                            <p:tav tm="0">
                                              <p:val>
                                                <p:fltVal val="0"/>
                                              </p:val>
                                            </p:tav>
                                            <p:tav tm="100000">
                                              <p:val>
                                                <p:strVal val="#ppt_w"/>
                                              </p:val>
                                            </p:tav>
                                          </p:tavLst>
                                        </p:anim>
                                        <p:anim calcmode="lin" valueType="num">
                                          <p:cBhvr>
                                            <p:cTn id="44" dur="500" fill="hold"/>
                                            <p:tgtEl>
                                              <p:spTgt spid="199"/>
                                            </p:tgtEl>
                                            <p:attrNameLst>
                                              <p:attrName>ppt_h</p:attrName>
                                            </p:attrNameLst>
                                          </p:cBhvr>
                                          <p:tavLst>
                                            <p:tav tm="0">
                                              <p:val>
                                                <p:fltVal val="0"/>
                                              </p:val>
                                            </p:tav>
                                            <p:tav tm="100000">
                                              <p:val>
                                                <p:strVal val="#ppt_h"/>
                                              </p:val>
                                            </p:tav>
                                          </p:tavLst>
                                        </p:anim>
                                        <p:animEffect transition="in" filter="fade">
                                          <p:cBhvr>
                                            <p:cTn id="45" dur="500"/>
                                            <p:tgtEl>
                                              <p:spTgt spid="199"/>
                                            </p:tgtEl>
                                          </p:cBhvr>
                                        </p:animEffect>
                                      </p:childTnLst>
                                    </p:cTn>
                                  </p:par>
                                </p:childTnLst>
                              </p:cTn>
                            </p:par>
                            <p:par>
                              <p:cTn id="46" fill="hold">
                                <p:stCondLst>
                                  <p:cond delay="5651"/>
                                </p:stCondLst>
                                <p:childTnLst>
                                  <p:par>
                                    <p:cTn id="47" presetID="22" presetClass="entr" presetSubtype="8" fill="hold" nodeType="afterEffect">
                                      <p:stCondLst>
                                        <p:cond delay="0"/>
                                      </p:stCondLst>
                                      <p:childTnLst>
                                        <p:set>
                                          <p:cBhvr>
                                            <p:cTn id="48" dur="1" fill="hold">
                                              <p:stCondLst>
                                                <p:cond delay="0"/>
                                              </p:stCondLst>
                                            </p:cTn>
                                            <p:tgtEl>
                                              <p:spTgt spid="161"/>
                                            </p:tgtEl>
                                            <p:attrNameLst>
                                              <p:attrName>style.visibility</p:attrName>
                                            </p:attrNameLst>
                                          </p:cBhvr>
                                          <p:to>
                                            <p:strVal val="visible"/>
                                          </p:to>
                                        </p:set>
                                        <p:animEffect transition="in" filter="wipe(left)">
                                          <p:cBhvr>
                                            <p:cTn id="49" dur="500"/>
                                            <p:tgtEl>
                                              <p:spTgt spid="161"/>
                                            </p:tgtEl>
                                          </p:cBhvr>
                                        </p:animEffect>
                                      </p:childTnLst>
                                    </p:cTn>
                                  </p:par>
                                  <p:par>
                                    <p:cTn id="50" presetID="53" presetClass="entr" presetSubtype="16" fill="hold" nodeType="withEffect">
                                      <p:stCondLst>
                                        <p:cond delay="0"/>
                                      </p:stCondLst>
                                      <p:childTnLst>
                                        <p:set>
                                          <p:cBhvr>
                                            <p:cTn id="51" dur="1" fill="hold">
                                              <p:stCondLst>
                                                <p:cond delay="0"/>
                                              </p:stCondLst>
                                            </p:cTn>
                                            <p:tgtEl>
                                              <p:spTgt spid="194"/>
                                            </p:tgtEl>
                                            <p:attrNameLst>
                                              <p:attrName>style.visibility</p:attrName>
                                            </p:attrNameLst>
                                          </p:cBhvr>
                                          <p:to>
                                            <p:strVal val="visible"/>
                                          </p:to>
                                        </p:set>
                                        <p:anim calcmode="lin" valueType="num">
                                          <p:cBhvr>
                                            <p:cTn id="52" dur="500" fill="hold"/>
                                            <p:tgtEl>
                                              <p:spTgt spid="194"/>
                                            </p:tgtEl>
                                            <p:attrNameLst>
                                              <p:attrName>ppt_w</p:attrName>
                                            </p:attrNameLst>
                                          </p:cBhvr>
                                          <p:tavLst>
                                            <p:tav tm="0">
                                              <p:val>
                                                <p:fltVal val="0"/>
                                              </p:val>
                                            </p:tav>
                                            <p:tav tm="100000">
                                              <p:val>
                                                <p:strVal val="#ppt_w"/>
                                              </p:val>
                                            </p:tav>
                                          </p:tavLst>
                                        </p:anim>
                                        <p:anim calcmode="lin" valueType="num">
                                          <p:cBhvr>
                                            <p:cTn id="53" dur="500" fill="hold"/>
                                            <p:tgtEl>
                                              <p:spTgt spid="194"/>
                                            </p:tgtEl>
                                            <p:attrNameLst>
                                              <p:attrName>ppt_h</p:attrName>
                                            </p:attrNameLst>
                                          </p:cBhvr>
                                          <p:tavLst>
                                            <p:tav tm="0">
                                              <p:val>
                                                <p:fltVal val="0"/>
                                              </p:val>
                                            </p:tav>
                                            <p:tav tm="100000">
                                              <p:val>
                                                <p:strVal val="#ppt_h"/>
                                              </p:val>
                                            </p:tav>
                                          </p:tavLst>
                                        </p:anim>
                                        <p:animEffect transition="in" filter="fade">
                                          <p:cBhvr>
                                            <p:cTn id="54" dur="500"/>
                                            <p:tgtEl>
                                              <p:spTgt spid="194"/>
                                            </p:tgtEl>
                                          </p:cBhvr>
                                        </p:animEffect>
                                      </p:childTnLst>
                                    </p:cTn>
                                  </p:par>
                                </p:childTnLst>
                              </p:cTn>
                            </p:par>
                            <p:par>
                              <p:cTn id="55" fill="hold">
                                <p:stCondLst>
                                  <p:cond delay="6151"/>
                                </p:stCondLst>
                                <p:childTnLst>
                                  <p:par>
                                    <p:cTn id="56" presetID="22" presetClass="entr" presetSubtype="8" fill="hold" nodeType="afterEffect">
                                      <p:stCondLst>
                                        <p:cond delay="0"/>
                                      </p:stCondLst>
                                      <p:childTnLst>
                                        <p:set>
                                          <p:cBhvr>
                                            <p:cTn id="57" dur="1" fill="hold">
                                              <p:stCondLst>
                                                <p:cond delay="0"/>
                                              </p:stCondLst>
                                            </p:cTn>
                                            <p:tgtEl>
                                              <p:spTgt spid="163"/>
                                            </p:tgtEl>
                                            <p:attrNameLst>
                                              <p:attrName>style.visibility</p:attrName>
                                            </p:attrNameLst>
                                          </p:cBhvr>
                                          <p:to>
                                            <p:strVal val="visible"/>
                                          </p:to>
                                        </p:set>
                                        <p:animEffect transition="in" filter="wipe(left)">
                                          <p:cBhvr>
                                            <p:cTn id="58" dur="500"/>
                                            <p:tgtEl>
                                              <p:spTgt spid="16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fade">
                                          <p:cBhvr>
                                            <p:cTn id="61" dur="500"/>
                                            <p:tgtEl>
                                              <p:spTgt spid="176"/>
                                            </p:tgtEl>
                                          </p:cBhvr>
                                        </p:animEffect>
                                      </p:childTnLst>
                                    </p:cTn>
                                  </p:par>
                                </p:childTnLst>
                              </p:cTn>
                            </p:par>
                            <p:par>
                              <p:cTn id="62" fill="hold">
                                <p:stCondLst>
                                  <p:cond delay="6651"/>
                                </p:stCondLst>
                                <p:childTnLst>
                                  <p:par>
                                    <p:cTn id="63" presetID="22" presetClass="entr" presetSubtype="8" fill="hold" nodeType="afterEffect">
                                      <p:stCondLst>
                                        <p:cond delay="0"/>
                                      </p:stCondLst>
                                      <p:childTnLst>
                                        <p:set>
                                          <p:cBhvr>
                                            <p:cTn id="64" dur="1" fill="hold">
                                              <p:stCondLst>
                                                <p:cond delay="0"/>
                                              </p:stCondLst>
                                            </p:cTn>
                                            <p:tgtEl>
                                              <p:spTgt spid="167"/>
                                            </p:tgtEl>
                                            <p:attrNameLst>
                                              <p:attrName>style.visibility</p:attrName>
                                            </p:attrNameLst>
                                          </p:cBhvr>
                                          <p:to>
                                            <p:strVal val="visible"/>
                                          </p:to>
                                        </p:set>
                                        <p:animEffect transition="in" filter="wipe(left)">
                                          <p:cBhvr>
                                            <p:cTn id="65" dur="500"/>
                                            <p:tgtEl>
                                              <p:spTgt spid="16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2"/>
                                            </p:tgtEl>
                                            <p:attrNameLst>
                                              <p:attrName>style.visibility</p:attrName>
                                            </p:attrNameLst>
                                          </p:cBhvr>
                                          <p:to>
                                            <p:strVal val="visible"/>
                                          </p:to>
                                        </p:set>
                                        <p:animEffect transition="in" filter="fade">
                                          <p:cBhvr>
                                            <p:cTn id="68" dur="500"/>
                                            <p:tgtEl>
                                              <p:spTgt spid="18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3"/>
                                            </p:tgtEl>
                                            <p:attrNameLst>
                                              <p:attrName>style.visibility</p:attrName>
                                            </p:attrNameLst>
                                          </p:cBhvr>
                                          <p:to>
                                            <p:strVal val="visible"/>
                                          </p:to>
                                        </p:set>
                                        <p:animEffect transition="in" filter="fade">
                                          <p:cBhvr>
                                            <p:cTn id="71"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8" grpId="0"/>
          <p:bldP spid="176" grpId="0"/>
          <p:bldP spid="182" grpId="0"/>
          <p:bldP spid="21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555776" y="2061363"/>
            <a:ext cx="3960440" cy="457200"/>
            <a:chOff x="3917783" y="2061363"/>
            <a:chExt cx="3960440" cy="457200"/>
          </a:xfrm>
        </p:grpSpPr>
        <p:sp>
          <p:nvSpPr>
            <p:cNvPr id="7" name="圆角矩形 6"/>
            <p:cNvSpPr/>
            <p:nvPr/>
          </p:nvSpPr>
          <p:spPr>
            <a:xfrm>
              <a:off x="3917783" y="2061363"/>
              <a:ext cx="3960440" cy="457200"/>
            </a:xfrm>
            <a:prstGeom prst="roundRect">
              <a:avLst>
                <a:gd name="adj" fmla="val 50000"/>
              </a:avLst>
            </a:prstGeom>
            <a:solidFill>
              <a:srgbClr val="EFEFEF"/>
            </a:solidFill>
            <a:ln w="285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圆角矩形 11"/>
            <p:cNvSpPr/>
            <p:nvPr/>
          </p:nvSpPr>
          <p:spPr>
            <a:xfrm>
              <a:off x="3917783" y="2061363"/>
              <a:ext cx="3960440" cy="457200"/>
            </a:xfrm>
            <a:prstGeom prst="roundRect">
              <a:avLst>
                <a:gd name="adj" fmla="val 50000"/>
              </a:avLst>
            </a:prstGeom>
            <a:solidFill>
              <a:srgbClr val="EFEFEF"/>
            </a:solidFill>
            <a:ln w="12700" cap="flat" cmpd="sng" algn="ctr">
              <a:solidFill>
                <a:sysClr val="window" lastClr="FFFFFF">
                  <a:lumMod val="85000"/>
                </a:sysClr>
              </a:solidFill>
              <a:prstDash val="solid"/>
            </a:ln>
            <a:effectLst>
              <a:innerShdw blurRad="88900" dist="254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2555776" y="2593267"/>
            <a:ext cx="3960440" cy="457200"/>
            <a:chOff x="3917783" y="2061363"/>
            <a:chExt cx="3960440" cy="457200"/>
          </a:xfrm>
        </p:grpSpPr>
        <p:sp>
          <p:nvSpPr>
            <p:cNvPr id="14" name="圆角矩形 13"/>
            <p:cNvSpPr/>
            <p:nvPr/>
          </p:nvSpPr>
          <p:spPr>
            <a:xfrm>
              <a:off x="3917783" y="2061363"/>
              <a:ext cx="3960440" cy="457200"/>
            </a:xfrm>
            <a:prstGeom prst="roundRect">
              <a:avLst>
                <a:gd name="adj" fmla="val 50000"/>
              </a:avLst>
            </a:prstGeom>
            <a:solidFill>
              <a:srgbClr val="EFEFEF"/>
            </a:solidFill>
            <a:ln w="285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a:off x="3917783" y="2061363"/>
              <a:ext cx="3960440" cy="457200"/>
            </a:xfrm>
            <a:prstGeom prst="roundRect">
              <a:avLst>
                <a:gd name="adj" fmla="val 50000"/>
              </a:avLst>
            </a:prstGeom>
            <a:solidFill>
              <a:srgbClr val="EFEFEF"/>
            </a:solidFill>
            <a:ln w="12700" cap="flat" cmpd="sng" algn="ctr">
              <a:solidFill>
                <a:sysClr val="window" lastClr="FFFFFF">
                  <a:lumMod val="85000"/>
                </a:sysClr>
              </a:solidFill>
              <a:prstDash val="solid"/>
            </a:ln>
            <a:effectLst>
              <a:innerShdw blurRad="88900" dist="254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6" name="组合 15"/>
          <p:cNvGrpSpPr/>
          <p:nvPr/>
        </p:nvGrpSpPr>
        <p:grpSpPr>
          <a:xfrm>
            <a:off x="2555776" y="3125171"/>
            <a:ext cx="3960440" cy="457200"/>
            <a:chOff x="3917783" y="2061363"/>
            <a:chExt cx="3960440" cy="457200"/>
          </a:xfrm>
        </p:grpSpPr>
        <p:sp>
          <p:nvSpPr>
            <p:cNvPr id="17" name="圆角矩形 16"/>
            <p:cNvSpPr/>
            <p:nvPr/>
          </p:nvSpPr>
          <p:spPr>
            <a:xfrm>
              <a:off x="3917783" y="2061363"/>
              <a:ext cx="3960440" cy="457200"/>
            </a:xfrm>
            <a:prstGeom prst="roundRect">
              <a:avLst>
                <a:gd name="adj" fmla="val 50000"/>
              </a:avLst>
            </a:prstGeom>
            <a:solidFill>
              <a:srgbClr val="EFEFEF"/>
            </a:solidFill>
            <a:ln w="285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a:off x="3917783" y="2061363"/>
              <a:ext cx="3960440" cy="457200"/>
            </a:xfrm>
            <a:prstGeom prst="roundRect">
              <a:avLst>
                <a:gd name="adj" fmla="val 50000"/>
              </a:avLst>
            </a:prstGeom>
            <a:solidFill>
              <a:srgbClr val="EFEFEF"/>
            </a:solidFill>
            <a:ln w="12700" cap="flat" cmpd="sng" algn="ctr">
              <a:solidFill>
                <a:sysClr val="window" lastClr="FFFFFF">
                  <a:lumMod val="85000"/>
                </a:sysClr>
              </a:solidFill>
              <a:prstDash val="solid"/>
            </a:ln>
            <a:effectLst>
              <a:innerShdw blurRad="88900" dist="254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5" name="标题层"/>
          <p:cNvSpPr txBox="1"/>
          <p:nvPr/>
        </p:nvSpPr>
        <p:spPr bwMode="auto">
          <a:xfrm>
            <a:off x="3172663" y="3185587"/>
            <a:ext cx="2520189" cy="337185"/>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kern="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mn-ea"/>
              </a:rPr>
              <a:t>下一步工作安排</a:t>
            </a:r>
            <a:endParaRPr lang="zh-CN" altLang="en-US" sz="1600" b="1" kern="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8" name="标题层"/>
          <p:cNvSpPr txBox="1"/>
          <p:nvPr/>
        </p:nvSpPr>
        <p:spPr bwMode="auto">
          <a:xfrm>
            <a:off x="3172460" y="2141855"/>
            <a:ext cx="2785110" cy="337185"/>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kern="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mn-ea"/>
              </a:rPr>
              <a:t>总体情况</a:t>
            </a:r>
            <a:endParaRPr lang="zh-CN" altLang="en-US" sz="1600" b="1" kern="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2555776" y="2593267"/>
            <a:ext cx="3960440" cy="457200"/>
            <a:chOff x="3917783" y="2061363"/>
            <a:chExt cx="3960440" cy="457200"/>
          </a:xfrm>
        </p:grpSpPr>
        <p:sp>
          <p:nvSpPr>
            <p:cNvPr id="30" name="圆角矩形 29"/>
            <p:cNvSpPr/>
            <p:nvPr/>
          </p:nvSpPr>
          <p:spPr>
            <a:xfrm>
              <a:off x="3917783" y="2061363"/>
              <a:ext cx="3960440" cy="457200"/>
            </a:xfrm>
            <a:prstGeom prst="roundRect">
              <a:avLst>
                <a:gd name="adj" fmla="val 50000"/>
              </a:avLst>
            </a:prstGeom>
            <a:solidFill>
              <a:srgbClr val="EFEFEF"/>
            </a:solidFill>
            <a:ln w="285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圆角矩形 30"/>
            <p:cNvSpPr/>
            <p:nvPr/>
          </p:nvSpPr>
          <p:spPr>
            <a:xfrm>
              <a:off x="3917783" y="2061363"/>
              <a:ext cx="3960440" cy="457200"/>
            </a:xfrm>
            <a:prstGeom prst="roundRect">
              <a:avLst>
                <a:gd name="adj" fmla="val 50000"/>
              </a:avLst>
            </a:prstGeom>
            <a:solidFill>
              <a:schemeClr val="bg1"/>
            </a:solidFill>
            <a:ln w="12700" cap="flat" cmpd="sng" algn="ctr">
              <a:solidFill>
                <a:sysClr val="window" lastClr="FFFFFF">
                  <a:lumMod val="85000"/>
                </a:sysClr>
              </a:solidFill>
              <a:prstDash val="solid"/>
            </a:ln>
            <a:effectLst>
              <a:innerShdw blurRad="88900" dist="254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2" name="标题层"/>
          <p:cNvSpPr txBox="1"/>
          <p:nvPr/>
        </p:nvSpPr>
        <p:spPr bwMode="auto">
          <a:xfrm>
            <a:off x="3172460" y="2668905"/>
            <a:ext cx="3061335" cy="337185"/>
          </a:xfrm>
          <a:prstGeom prst="rect">
            <a:avLst/>
          </a:prstGeom>
          <a:noFill/>
          <a:effectLst/>
        </p:spPr>
        <p:txBody>
          <a:bodyPr wrap="square">
            <a:spAutoFit/>
          </a:bodyPr>
          <a:lstStyle/>
          <a:p>
            <a:pPr marL="0" marR="0" lvl="0" algn="ctr" defTabSz="914400" eaLnBrk="1" fontAlgn="auto" latinLnBrk="0" hangingPunct="1">
              <a:lnSpc>
                <a:spcPct val="100000"/>
              </a:lnSpc>
              <a:spcBef>
                <a:spcPts val="0"/>
              </a:spcBef>
              <a:spcAft>
                <a:spcPts val="0"/>
              </a:spcAft>
              <a:buClrTx/>
              <a:buSzTx/>
              <a:buFontTx/>
              <a:buNone/>
              <a:defRPr/>
            </a:pPr>
            <a:r>
              <a:rPr lang="zh-CN" altLang="en-US" sz="1600" b="1" kern="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mn-ea"/>
              </a:rPr>
              <a:t>取得的经验与不足</a:t>
            </a:r>
            <a:endParaRPr lang="zh-CN" altLang="en-US" sz="1600" b="1" kern="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2512191" y="2549323"/>
            <a:ext cx="551388" cy="524584"/>
            <a:chOff x="1424226" y="1858045"/>
            <a:chExt cx="1600200" cy="1522412"/>
          </a:xfrm>
        </p:grpSpPr>
        <p:grpSp>
          <p:nvGrpSpPr>
            <p:cNvPr id="34" name="组合 35"/>
            <p:cNvGrpSpPr/>
            <p:nvPr/>
          </p:nvGrpSpPr>
          <p:grpSpPr bwMode="auto">
            <a:xfrm>
              <a:off x="1449388" y="1858045"/>
              <a:ext cx="1524000" cy="1522412"/>
              <a:chOff x="3091333" y="1182834"/>
              <a:chExt cx="3298687" cy="3298688"/>
            </a:xfrm>
          </p:grpSpPr>
          <p:sp>
            <p:nvSpPr>
              <p:cNvPr id="36" name="椭圆 35"/>
              <p:cNvSpPr>
                <a:spLocks noChangeArrowheads="1"/>
              </p:cNvSpPr>
              <p:nvPr/>
            </p:nvSpPr>
            <p:spPr bwMode="auto">
              <a:xfrm>
                <a:off x="3453163" y="1539455"/>
                <a:ext cx="2585448" cy="2585448"/>
              </a:xfrm>
              <a:prstGeom prst="ellipse">
                <a:avLst/>
              </a:prstGeom>
              <a:solidFill>
                <a:schemeClr val="tx1"/>
              </a:solidFill>
              <a:ln>
                <a:noFill/>
              </a:ln>
              <a:extLst>
                <a:ext uri="{91240B29-F687-4F45-9708-019B960494DF}">
                  <a14:hiddenLine xmlns:a14="http://schemas.microsoft.com/office/drawing/2010/main" w="25400">
                    <a:solidFill>
                      <a:srgbClr val="000000"/>
                    </a:solidFill>
                    <a:round/>
                  </a14:hiddenLine>
                </a:ext>
              </a:extLst>
            </p:spPr>
            <p:txBody>
              <a:bodyPr anchor="ctr"/>
              <a:lstStyle/>
              <a:p>
                <a:pPr marL="0" marR="0" lvl="0" indent="0" defTabSz="96774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nvGrpSpPr>
              <p:cNvPr id="3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ysClr val="window" lastClr="FFFFFF"/>
                    </a:gs>
                    <a:gs pos="100000">
                      <a:sysClr val="window" lastClr="FFFFFF">
                        <a:lumMod val="85000"/>
                      </a:sysClr>
                    </a:gs>
                  </a:gsLst>
                  <a:lin ang="8100000" scaled="1"/>
                  <a:tileRect/>
                </a:gradFill>
                <a:ln w="12700" cap="flat" cmpd="sng" algn="ctr">
                  <a:noFill/>
                  <a:prstDash val="solid"/>
                </a:ln>
                <a:effectLst/>
              </p:spPr>
              <p:txBody>
                <a:bodyPr anchor="ctr"/>
                <a:lstStyle/>
                <a:p>
                  <a:pPr marL="0" marR="0" lvl="0" indent="0" defTabSz="96774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9" name="同心圆 38"/>
                <p:cNvSpPr/>
                <p:nvPr/>
              </p:nvSpPr>
              <p:spPr>
                <a:xfrm>
                  <a:off x="2614636" y="974427"/>
                  <a:ext cx="1826499" cy="1826497"/>
                </a:xfrm>
                <a:prstGeom prst="donut">
                  <a:avLst>
                    <a:gd name="adj" fmla="val 8132"/>
                  </a:avLst>
                </a:prstGeom>
                <a:gradFill flip="none" rotWithShape="1">
                  <a:gsLst>
                    <a:gs pos="0">
                      <a:sysClr val="window" lastClr="FFFFFF"/>
                    </a:gs>
                    <a:gs pos="100000">
                      <a:sysClr val="window" lastClr="FFFFFF">
                        <a:lumMod val="85000"/>
                      </a:sysClr>
                    </a:gs>
                  </a:gsLst>
                  <a:lin ang="16200000" scaled="1"/>
                  <a:tileRect/>
                </a:gradFill>
                <a:ln w="12700" cap="flat" cmpd="sng" algn="ctr">
                  <a:noFill/>
                  <a:prstDash val="solid"/>
                </a:ln>
                <a:effectLst/>
              </p:spPr>
              <p:txBody>
                <a:bodyPr anchor="ctr"/>
                <a:lstStyle/>
                <a:p>
                  <a:pPr marL="0" marR="0" lvl="0" indent="0" defTabSz="96774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sp>
          <p:nvSpPr>
            <p:cNvPr id="35" name="文本占位符 3"/>
            <p:cNvSpPr>
              <a:spLocks noChangeArrowheads="1"/>
            </p:cNvSpPr>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3130" eaLnBrk="1" fontAlgn="auto" latinLnBrk="0" hangingPunct="1">
                <a:lnSpc>
                  <a:spcPct val="100000"/>
                </a:lnSpc>
                <a:spcBef>
                  <a:spcPts val="0"/>
                </a:spcBef>
                <a:spcAft>
                  <a:spcPts val="0"/>
                </a:spcAft>
                <a:buClrTx/>
                <a:buSzTx/>
                <a:buFontTx/>
                <a:buNone/>
                <a:defRPr/>
              </a:pPr>
              <a:endParaRPr kumimoji="0" lang="en-US" altLang="zh-CN" sz="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1" name="组合 40"/>
          <p:cNvGrpSpPr/>
          <p:nvPr/>
        </p:nvGrpSpPr>
        <p:grpSpPr>
          <a:xfrm>
            <a:off x="3635896" y="-281391"/>
            <a:ext cx="1870428" cy="1870428"/>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3330859" y="195486"/>
            <a:ext cx="2482283" cy="565398"/>
            <a:chOff x="3266387" y="134144"/>
            <a:chExt cx="2482283" cy="565398"/>
          </a:xfrm>
        </p:grpSpPr>
        <p:sp>
          <p:nvSpPr>
            <p:cNvPr id="45" name="文本框 31"/>
            <p:cNvSpPr>
              <a:spLocks noChangeArrowheads="1"/>
            </p:cNvSpPr>
            <p:nvPr/>
          </p:nvSpPr>
          <p:spPr bwMode="auto">
            <a:xfrm>
              <a:off x="3266387" y="134144"/>
              <a:ext cx="2482283"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rtl="0" eaLnBrk="1" fontAlgn="base"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585858"/>
                  </a:solidFill>
                  <a:effectLst/>
                  <a:uLnTx/>
                  <a:uFillTx/>
                  <a:latin typeface="Impact" panose="020B0806030902050204" pitchFamily="34" charset="0"/>
                  <a:ea typeface="微软雅黑" panose="020B0503020204020204" pitchFamily="34" charset="-122"/>
                  <a:cs typeface="宋体" panose="02010600030101010101" pitchFamily="2" charset="-122"/>
                </a:rPr>
                <a:t>目   录</a:t>
              </a:r>
              <a:endParaRPr kumimoji="0" lang="zh-CN" altLang="en-US" sz="2000" b="0" i="0" u="none" strike="noStrike" kern="0" cap="none" spc="0" normalizeH="0" baseline="0" noProof="0" dirty="0">
                <a:ln>
                  <a:noFill/>
                </a:ln>
                <a:solidFill>
                  <a:srgbClr val="585858"/>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grpSp>
          <p:nvGrpSpPr>
            <p:cNvPr id="47" name="组合 46"/>
            <p:cNvGrpSpPr/>
            <p:nvPr/>
          </p:nvGrpSpPr>
          <p:grpSpPr>
            <a:xfrm>
              <a:off x="3928527" y="653823"/>
              <a:ext cx="1158003" cy="45719"/>
              <a:chOff x="-1539796" y="-2685306"/>
              <a:chExt cx="8150464" cy="1800672"/>
            </a:xfrm>
          </p:grpSpPr>
          <p:sp>
            <p:nvSpPr>
              <p:cNvPr id="48" name="矩形 47"/>
              <p:cNvSpPr/>
              <p:nvPr/>
            </p:nvSpPr>
            <p:spPr>
              <a:xfrm>
                <a:off x="83774" y="-2684834"/>
                <a:ext cx="1656184" cy="1800200"/>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sp>
            <p:nvSpPr>
              <p:cNvPr id="49" name="矩形 48"/>
              <p:cNvSpPr/>
              <p:nvPr/>
            </p:nvSpPr>
            <p:spPr>
              <a:xfrm>
                <a:off x="4954484" y="-2684834"/>
                <a:ext cx="1656184" cy="1800200"/>
              </a:xfrm>
              <a:prstGeom prst="rect">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sp>
            <p:nvSpPr>
              <p:cNvPr id="50" name="矩形 49"/>
              <p:cNvSpPr/>
              <p:nvPr/>
            </p:nvSpPr>
            <p:spPr>
              <a:xfrm>
                <a:off x="-1539796" y="-2685306"/>
                <a:ext cx="1656184" cy="1800200"/>
              </a:xfrm>
              <a:prstGeom prst="rect">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sp>
            <p:nvSpPr>
              <p:cNvPr id="51" name="矩形 50"/>
              <p:cNvSpPr/>
              <p:nvPr/>
            </p:nvSpPr>
            <p:spPr>
              <a:xfrm>
                <a:off x="3330914" y="-2685306"/>
                <a:ext cx="1656184" cy="1800200"/>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sp>
            <p:nvSpPr>
              <p:cNvPr id="52" name="矩形 51"/>
              <p:cNvSpPr/>
              <p:nvPr/>
            </p:nvSpPr>
            <p:spPr>
              <a:xfrm>
                <a:off x="1707344" y="-2684834"/>
                <a:ext cx="1656184" cy="1800200"/>
              </a:xfrm>
              <a:prstGeom prst="rect">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3A538"/>
                  </a:solidFill>
                  <a:effectLst/>
                  <a:uLnTx/>
                  <a:uFillTx/>
                  <a:latin typeface="Calibri" panose="020F0502020204030204"/>
                  <a:ea typeface="宋体" panose="02010600030101010101" pitchFamily="2" charset="-122"/>
                  <a:cs typeface="+mn-cs"/>
                </a:endParaRPr>
              </a:p>
            </p:txBody>
          </p:sp>
        </p:grpSp>
      </p:grpSp>
      <p:sp>
        <p:nvSpPr>
          <p:cNvPr id="53" name="TextBox 52"/>
          <p:cNvSpPr txBox="1"/>
          <p:nvPr/>
        </p:nvSpPr>
        <p:spPr>
          <a:xfrm>
            <a:off x="1911896" y="827147"/>
            <a:ext cx="5334000" cy="523220"/>
          </a:xfrm>
          <a:prstGeom prst="rect">
            <a:avLst/>
          </a:prstGeom>
          <a:effectLst/>
        </p:spPr>
        <p:txBody>
          <a:bodyPr wrap="square">
            <a:spAutoFit/>
          </a:bodyPr>
          <a:lstStyle>
            <a:defPPr>
              <a:defRPr lang="zh-CN"/>
            </a:defPPr>
            <a:lvl1pPr algn="just" fontAlgn="auto">
              <a:spcBef>
                <a:spcPts val="0"/>
              </a:spcBef>
              <a:spcAft>
                <a:spcPts val="0"/>
              </a:spcAft>
              <a:defRPr sz="2400" b="0">
                <a:solidFill>
                  <a:schemeClr val="tx2">
                    <a:alpha val="91000"/>
                  </a:schemeClr>
                </a:solidFill>
                <a:latin typeface="Impact" panose="020B0806030902050204" pitchFamily="34" charset="0"/>
                <a:ea typeface="微软雅黑" panose="020B0503020204020204" pitchFamily="34" charset="-122"/>
                <a:cs typeface="方正豪体简体" panose="03000509000000000000" pitchFamily="65"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ysClr val="windowText" lastClr="000000">
                    <a:lumMod val="65000"/>
                    <a:lumOff val="35000"/>
                    <a:alpha val="40000"/>
                  </a:sysClr>
                </a:solidFill>
                <a:effectLst/>
                <a:uLnTx/>
                <a:uFillTx/>
                <a:latin typeface="Impact" panose="020B0806030902050204" pitchFamily="34" charset="0"/>
                <a:ea typeface="微软雅黑" panose="020B0503020204020204" pitchFamily="34" charset="-122"/>
              </a:rPr>
              <a:t>CONTENTS</a:t>
            </a:r>
            <a:endParaRPr kumimoji="0" lang="en-US" altLang="zh-CN" sz="2800" b="0" i="0" u="none" strike="noStrike" kern="0" cap="none" spc="0" normalizeH="0" baseline="0" noProof="0" dirty="0">
              <a:ln>
                <a:noFill/>
              </a:ln>
              <a:solidFill>
                <a:sysClr val="windowText" lastClr="000000">
                  <a:lumMod val="65000"/>
                  <a:lumOff val="35000"/>
                  <a:alpha val="40000"/>
                </a:sysClr>
              </a:solidFill>
              <a:effectLst/>
              <a:uLnTx/>
              <a:uFillTx/>
              <a:latin typeface="Impact" panose="020B0806030902050204" pitchFamily="34" charset="0"/>
              <a:ea typeface="微软雅黑" panose="020B0503020204020204" pitchFamily="34" charset="-122"/>
            </a:endParaRPr>
          </a:p>
        </p:txBody>
      </p:sp>
      <p:cxnSp>
        <p:nvCxnSpPr>
          <p:cNvPr id="54" name="直接连接符 53"/>
          <p:cNvCxnSpPr/>
          <p:nvPr/>
        </p:nvCxnSpPr>
        <p:spPr>
          <a:xfrm flipH="1">
            <a:off x="1538816" y="1688921"/>
            <a:ext cx="6067957" cy="0"/>
          </a:xfrm>
          <a:prstGeom prst="line">
            <a:avLst/>
          </a:prstGeom>
          <a:noFill/>
          <a:ln w="9525" cap="flat" cmpd="sng" algn="ctr">
            <a:solidFill>
              <a:sysClr val="windowText" lastClr="000000">
                <a:lumMod val="65000"/>
                <a:lumOff val="35000"/>
              </a:sysClr>
            </a:solidFill>
            <a:prstDash val="dash"/>
          </a:ln>
          <a:effectLst/>
        </p:spPr>
      </p:cxnSp>
      <p:pic>
        <p:nvPicPr>
          <p:cNvPr id="40"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716350" y="2502768"/>
            <a:ext cx="2423550" cy="525355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渝北内控"/>
          <p:cNvPicPr>
            <a:picLocks noChangeAspect="1"/>
          </p:cNvPicPr>
          <p:nvPr/>
        </p:nvPicPr>
        <p:blipFill>
          <a:blip r:embed="rId2"/>
          <a:stretch>
            <a:fillRect/>
          </a:stretch>
        </p:blipFill>
        <p:spPr>
          <a:xfrm>
            <a:off x="7002780" y="38735"/>
            <a:ext cx="2105025" cy="503555"/>
          </a:xfrm>
          <a:prstGeom prst="rect">
            <a:avLst/>
          </a:prstGeom>
        </p:spPr>
      </p:pic>
      <p:sp>
        <p:nvSpPr>
          <p:cNvPr id="5" name="文本框 4"/>
          <p:cNvSpPr txBox="1"/>
          <p:nvPr/>
        </p:nvSpPr>
        <p:spPr>
          <a:xfrm>
            <a:off x="1611630" y="4867910"/>
            <a:ext cx="5920740" cy="39878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par>
                          <p:cTn id="13" fill="hold">
                            <p:stCondLst>
                              <p:cond delay="1000"/>
                            </p:stCondLst>
                            <p:childTnLst>
                              <p:par>
                                <p:cTn id="14" presetID="63" presetClass="path" presetSubtype="0" fill="hold" nodeType="afterEffect">
                                  <p:stCondLst>
                                    <p:cond delay="0"/>
                                  </p:stCondLst>
                                  <p:childTnLst>
                                    <p:animMotion origin="layout" path="M 1.11111E-6 2.09877E-6 L 0.38455 2.09877E-6 " pathEditMode="relative" rAng="0" ptsTypes="AA">
                                      <p:cBhvr>
                                        <p:cTn id="15" dur="1000" fill="hold"/>
                                        <p:tgtEl>
                                          <p:spTgt spid="40"/>
                                        </p:tgtEl>
                                        <p:attrNameLst>
                                          <p:attrName>ppt_x</p:attrName>
                                          <p:attrName>ppt_y</p:attrName>
                                        </p:attrNameLst>
                                      </p:cBhvr>
                                      <p:rCtr x="19219" y="0"/>
                                    </p:animMotion>
                                  </p:childTnLst>
                                </p:cTn>
                              </p:par>
                              <p:par>
                                <p:cTn id="16" presetID="63" presetClass="path" presetSubtype="0" fill="hold" nodeType="withEffect">
                                  <p:stCondLst>
                                    <p:cond delay="0"/>
                                  </p:stCondLst>
                                  <p:childTnLst>
                                    <p:animMotion origin="layout" path="M 5E-6 2.57955E-6 L 0.38594 2.57955E-6 " pathEditMode="relative" rAng="0" ptsTypes="AA">
                                      <p:cBhvr>
                                        <p:cTn id="17" dur="1000" fill="hold"/>
                                        <p:tgtEl>
                                          <p:spTgt spid="33"/>
                                        </p:tgtEl>
                                        <p:attrNameLst>
                                          <p:attrName>ppt_x</p:attrName>
                                          <p:attrName>ppt_y</p:attrName>
                                        </p:attrNameLst>
                                      </p:cBhvr>
                                      <p:rCtr x="19288" y="0"/>
                                    </p:animMotion>
                                  </p:childTnLst>
                                </p:cTn>
                              </p:par>
                              <p:par>
                                <p:cTn id="18" presetID="22" presetClass="entr" presetSubtype="8"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1000"/>
                                        <p:tgtEl>
                                          <p:spTgt spid="29"/>
                                        </p:tgtEl>
                                      </p:cBhvr>
                                    </p:animEffect>
                                  </p:childTnLst>
                                </p:cTn>
                              </p:par>
                              <p:par>
                                <p:cTn id="21" presetID="3" presetClass="emph" presetSubtype="2" fill="hold" grpId="0" nodeType="withEffect">
                                  <p:stCondLst>
                                    <p:cond delay="0"/>
                                  </p:stCondLst>
                                  <p:childTnLst>
                                    <p:animClr clrSpc="rgb" dir="cw">
                                      <p:cBhvr override="childStyle">
                                        <p:cTn id="22" dur="1000" fill="hold"/>
                                        <p:tgtEl>
                                          <p:spTgt spid="32"/>
                                        </p:tgtEl>
                                        <p:attrNameLst>
                                          <p:attrName>style.color</p:attrName>
                                        </p:attrNameLst>
                                      </p:cBhvr>
                                      <p:to>
                                        <a:srgbClr val="FFFFFF"/>
                                      </p:to>
                                    </p:animClr>
                                  </p:childTnLst>
                                </p:cTn>
                              </p:par>
                              <p:par>
                                <p:cTn id="23" presetID="2" presetClass="exit" presetSubtype="6" fill="hold" nodeType="withEffect">
                                  <p:stCondLst>
                                    <p:cond delay="1000"/>
                                  </p:stCondLst>
                                  <p:childTnLst>
                                    <p:anim calcmode="lin" valueType="num">
                                      <p:cBhvr additive="base">
                                        <p:cTn id="24" dur="500"/>
                                        <p:tgtEl>
                                          <p:spTgt spid="40"/>
                                        </p:tgtEl>
                                        <p:attrNameLst>
                                          <p:attrName>ppt_x</p:attrName>
                                        </p:attrNameLst>
                                      </p:cBhvr>
                                      <p:tavLst>
                                        <p:tav tm="0">
                                          <p:val>
                                            <p:strVal val="ppt_x"/>
                                          </p:val>
                                        </p:tav>
                                        <p:tav tm="100000">
                                          <p:val>
                                            <p:strVal val="1+ppt_w/2"/>
                                          </p:val>
                                        </p:tav>
                                      </p:tavLst>
                                    </p:anim>
                                    <p:anim calcmode="lin" valueType="num">
                                      <p:cBhvr additive="base">
                                        <p:cTn id="25" dur="500"/>
                                        <p:tgtEl>
                                          <p:spTgt spid="40"/>
                                        </p:tgtEl>
                                        <p:attrNameLst>
                                          <p:attrName>ppt_y</p:attrName>
                                        </p:attrNameLst>
                                      </p:cBhvr>
                                      <p:tavLst>
                                        <p:tav tm="0">
                                          <p:val>
                                            <p:strVal val="ppt_y"/>
                                          </p:val>
                                        </p:tav>
                                        <p:tav tm="100000">
                                          <p:val>
                                            <p:strVal val="1+ppt_h/2"/>
                                          </p:val>
                                        </p:tav>
                                      </p:tavLst>
                                    </p:anim>
                                    <p:set>
                                      <p:cBhvr>
                                        <p:cTn id="26"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835594"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395140" y="219556"/>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rPr>
              <a:t>取得经验</a:t>
            </a:r>
            <a:endParaRPr lang="zh-CN" altLang="en-US" sz="1600" dirty="0">
              <a:solidFill>
                <a:srgbClr val="FFFFFF"/>
              </a:solidFill>
            </a:endParaRPr>
          </a:p>
        </p:txBody>
      </p:sp>
      <p:pic>
        <p:nvPicPr>
          <p:cNvPr id="26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032825" y="1575339"/>
            <a:ext cx="4503562" cy="2704776"/>
          </a:xfrm>
          <a:prstGeom prst="rect">
            <a:avLst/>
          </a:prstGeom>
          <a:noFill/>
          <a:ln w="9525">
            <a:noFill/>
            <a:miter lim="800000"/>
            <a:headEnd/>
            <a:tailEnd/>
          </a:ln>
          <a:effectLst>
            <a:innerShdw blurRad="63500" dist="50800" dir="18900000">
              <a:sysClr val="windowText" lastClr="000000">
                <a:lumMod val="65000"/>
                <a:lumOff val="35000"/>
                <a:alpha val="50000"/>
              </a:sysClr>
            </a:innerShdw>
          </a:effectLst>
        </p:spPr>
      </p:pic>
      <p:pic>
        <p:nvPicPr>
          <p:cNvPr id="274" name="图片 6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8562" y="1055940"/>
            <a:ext cx="3151870" cy="39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 name="Rectangle 5"/>
          <p:cNvSpPr/>
          <p:nvPr/>
        </p:nvSpPr>
        <p:spPr bwMode="auto">
          <a:xfrm>
            <a:off x="5798437" y="1707657"/>
            <a:ext cx="2294784" cy="257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lang="zh-CN" altLang="en-US" sz="14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全区内部控制工作总体稳步推进，对于各部门和各单位进一步防范化解重大风险、落实重大行政决策程序、全面提升行政管理效率和财政资金使用效率发挥了重要基础性作用。具体有以下几点经验：</a:t>
            </a:r>
            <a:endPar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pic>
        <p:nvPicPr>
          <p:cNvPr id="4" name="图片 3" descr="渝北内控"/>
          <p:cNvPicPr>
            <a:picLocks noChangeAspect="1"/>
          </p:cNvPicPr>
          <p:nvPr/>
        </p:nvPicPr>
        <p:blipFill>
          <a:blip r:embed="rId3"/>
          <a:stretch>
            <a:fillRect/>
          </a:stretch>
        </p:blipFill>
        <p:spPr>
          <a:xfrm>
            <a:off x="7002780" y="38735"/>
            <a:ext cx="2105025" cy="503555"/>
          </a:xfrm>
          <a:prstGeom prst="rect">
            <a:avLst/>
          </a:prstGeom>
        </p:spPr>
      </p:pic>
      <p:sp>
        <p:nvSpPr>
          <p:cNvPr id="5" name="文本框 4"/>
          <p:cNvSpPr txBox="1"/>
          <p:nvPr/>
        </p:nvSpPr>
        <p:spPr>
          <a:xfrm>
            <a:off x="1611630" y="4867910"/>
            <a:ext cx="5920740" cy="39878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par>
                              <p:cTn id="21" fill="hold">
                                <p:stCondLst>
                                  <p:cond delay="2401"/>
                                </p:stCondLst>
                                <p:childTnLst>
                                  <p:par>
                                    <p:cTn id="22" presetID="2" presetClass="entr" presetSubtype="8" decel="100000" fill="hold" nodeType="afterEffect">
                                      <p:stCondLst>
                                        <p:cond delay="0"/>
                                      </p:stCondLst>
                                      <p:childTnLst>
                                        <p:set>
                                          <p:cBhvr>
                                            <p:cTn id="23" dur="1" fill="hold">
                                              <p:stCondLst>
                                                <p:cond delay="0"/>
                                              </p:stCondLst>
                                            </p:cTn>
                                            <p:tgtEl>
                                              <p:spTgt spid="269"/>
                                            </p:tgtEl>
                                            <p:attrNameLst>
                                              <p:attrName>style.visibility</p:attrName>
                                            </p:attrNameLst>
                                          </p:cBhvr>
                                          <p:to>
                                            <p:strVal val="visible"/>
                                          </p:to>
                                        </p:set>
                                        <p:anim calcmode="lin" valueType="num">
                                          <p:cBhvr additive="base">
                                            <p:cTn id="24" dur="500" fill="hold"/>
                                            <p:tgtEl>
                                              <p:spTgt spid="269"/>
                                            </p:tgtEl>
                                            <p:attrNameLst>
                                              <p:attrName>ppt_x</p:attrName>
                                            </p:attrNameLst>
                                          </p:cBhvr>
                                          <p:tavLst>
                                            <p:tav tm="0">
                                              <p:val>
                                                <p:strVal val="0-#ppt_w/2"/>
                                              </p:val>
                                            </p:tav>
                                            <p:tav tm="100000">
                                              <p:val>
                                                <p:strVal val="#ppt_x"/>
                                              </p:val>
                                            </p:tav>
                                          </p:tavLst>
                                        </p:anim>
                                        <p:anim calcmode="lin" valueType="num">
                                          <p:cBhvr additive="base">
                                            <p:cTn id="25" dur="500" fill="hold"/>
                                            <p:tgtEl>
                                              <p:spTgt spid="269"/>
                                            </p:tgtEl>
                                            <p:attrNameLst>
                                              <p:attrName>ppt_y</p:attrName>
                                            </p:attrNameLst>
                                          </p:cBhvr>
                                          <p:tavLst>
                                            <p:tav tm="0">
                                              <p:val>
                                                <p:strVal val="#ppt_y"/>
                                              </p:val>
                                            </p:tav>
                                            <p:tav tm="100000">
                                              <p:val>
                                                <p:strVal val="#ppt_y"/>
                                              </p:val>
                                            </p:tav>
                                          </p:tavLst>
                                        </p:anim>
                                      </p:childTnLst>
                                    </p:cTn>
                                  </p:par>
                                </p:childTnLst>
                              </p:cTn>
                            </p:par>
                            <p:par>
                              <p:cTn id="26" fill="hold">
                                <p:stCondLst>
                                  <p:cond delay="2901"/>
                                </p:stCondLst>
                                <p:childTnLst>
                                  <p:par>
                                    <p:cTn id="27" presetID="2" presetClass="entr" presetSubtype="4" fill="hold" nodeType="afterEffect">
                                      <p:stCondLst>
                                        <p:cond delay="0"/>
                                      </p:stCondLst>
                                      <p:childTnLst>
                                        <p:set>
                                          <p:cBhvr>
                                            <p:cTn id="28" dur="1" fill="hold">
                                              <p:stCondLst>
                                                <p:cond delay="0"/>
                                              </p:stCondLst>
                                            </p:cTn>
                                            <p:tgtEl>
                                              <p:spTgt spid="274"/>
                                            </p:tgtEl>
                                            <p:attrNameLst>
                                              <p:attrName>style.visibility</p:attrName>
                                            </p:attrNameLst>
                                          </p:cBhvr>
                                          <p:to>
                                            <p:strVal val="visible"/>
                                          </p:to>
                                        </p:set>
                                        <p:anim calcmode="lin" valueType="num">
                                          <p:cBhvr additive="base">
                                            <p:cTn id="29" dur="500" fill="hold"/>
                                            <p:tgtEl>
                                              <p:spTgt spid="274"/>
                                            </p:tgtEl>
                                            <p:attrNameLst>
                                              <p:attrName>ppt_x</p:attrName>
                                            </p:attrNameLst>
                                          </p:cBhvr>
                                          <p:tavLst>
                                            <p:tav tm="0">
                                              <p:val>
                                                <p:strVal val="#ppt_x"/>
                                              </p:val>
                                            </p:tav>
                                            <p:tav tm="100000">
                                              <p:val>
                                                <p:strVal val="#ppt_x"/>
                                              </p:val>
                                            </p:tav>
                                          </p:tavLst>
                                        </p:anim>
                                        <p:anim calcmode="lin" valueType="num">
                                          <p:cBhvr additive="base">
                                            <p:cTn id="30"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par>
                              <p:cTn id="21" fill="hold">
                                <p:stCondLst>
                                  <p:cond delay="2401"/>
                                </p:stCondLst>
                                <p:childTnLst>
                                  <p:par>
                                    <p:cTn id="22" presetID="2" presetClass="entr" presetSubtype="8" decel="100000" fill="hold" nodeType="afterEffect">
                                      <p:stCondLst>
                                        <p:cond delay="0"/>
                                      </p:stCondLst>
                                      <p:childTnLst>
                                        <p:set>
                                          <p:cBhvr>
                                            <p:cTn id="23" dur="1" fill="hold">
                                              <p:stCondLst>
                                                <p:cond delay="0"/>
                                              </p:stCondLst>
                                            </p:cTn>
                                            <p:tgtEl>
                                              <p:spTgt spid="269"/>
                                            </p:tgtEl>
                                            <p:attrNameLst>
                                              <p:attrName>style.visibility</p:attrName>
                                            </p:attrNameLst>
                                          </p:cBhvr>
                                          <p:to>
                                            <p:strVal val="visible"/>
                                          </p:to>
                                        </p:set>
                                        <p:anim calcmode="lin" valueType="num">
                                          <p:cBhvr additive="base">
                                            <p:cTn id="24" dur="500" fill="hold"/>
                                            <p:tgtEl>
                                              <p:spTgt spid="269"/>
                                            </p:tgtEl>
                                            <p:attrNameLst>
                                              <p:attrName>ppt_x</p:attrName>
                                            </p:attrNameLst>
                                          </p:cBhvr>
                                          <p:tavLst>
                                            <p:tav tm="0">
                                              <p:val>
                                                <p:strVal val="0-#ppt_w/2"/>
                                              </p:val>
                                            </p:tav>
                                            <p:tav tm="100000">
                                              <p:val>
                                                <p:strVal val="#ppt_x"/>
                                              </p:val>
                                            </p:tav>
                                          </p:tavLst>
                                        </p:anim>
                                        <p:anim calcmode="lin" valueType="num">
                                          <p:cBhvr additive="base">
                                            <p:cTn id="25" dur="500" fill="hold"/>
                                            <p:tgtEl>
                                              <p:spTgt spid="269"/>
                                            </p:tgtEl>
                                            <p:attrNameLst>
                                              <p:attrName>ppt_y</p:attrName>
                                            </p:attrNameLst>
                                          </p:cBhvr>
                                          <p:tavLst>
                                            <p:tav tm="0">
                                              <p:val>
                                                <p:strVal val="#ppt_y"/>
                                              </p:val>
                                            </p:tav>
                                            <p:tav tm="100000">
                                              <p:val>
                                                <p:strVal val="#ppt_y"/>
                                              </p:val>
                                            </p:tav>
                                          </p:tavLst>
                                        </p:anim>
                                      </p:childTnLst>
                                    </p:cTn>
                                  </p:par>
                                </p:childTnLst>
                              </p:cTn>
                            </p:par>
                            <p:par>
                              <p:cTn id="26" fill="hold">
                                <p:stCondLst>
                                  <p:cond delay="2901"/>
                                </p:stCondLst>
                                <p:childTnLst>
                                  <p:par>
                                    <p:cTn id="27" presetID="2" presetClass="entr" presetSubtype="4" fill="hold" nodeType="afterEffect">
                                      <p:stCondLst>
                                        <p:cond delay="0"/>
                                      </p:stCondLst>
                                      <p:childTnLst>
                                        <p:set>
                                          <p:cBhvr>
                                            <p:cTn id="28" dur="1" fill="hold">
                                              <p:stCondLst>
                                                <p:cond delay="0"/>
                                              </p:stCondLst>
                                            </p:cTn>
                                            <p:tgtEl>
                                              <p:spTgt spid="274"/>
                                            </p:tgtEl>
                                            <p:attrNameLst>
                                              <p:attrName>style.visibility</p:attrName>
                                            </p:attrNameLst>
                                          </p:cBhvr>
                                          <p:to>
                                            <p:strVal val="visible"/>
                                          </p:to>
                                        </p:set>
                                        <p:anim calcmode="lin" valueType="num">
                                          <p:cBhvr additive="base">
                                            <p:cTn id="29" dur="500" fill="hold"/>
                                            <p:tgtEl>
                                              <p:spTgt spid="274"/>
                                            </p:tgtEl>
                                            <p:attrNameLst>
                                              <p:attrName>ppt_x</p:attrName>
                                            </p:attrNameLst>
                                          </p:cBhvr>
                                          <p:tavLst>
                                            <p:tav tm="0">
                                              <p:val>
                                                <p:strVal val="#ppt_x"/>
                                              </p:val>
                                            </p:tav>
                                            <p:tav tm="100000">
                                              <p:val>
                                                <p:strVal val="#ppt_x"/>
                                              </p:val>
                                            </p:tav>
                                          </p:tavLst>
                                        </p:anim>
                                        <p:anim calcmode="lin" valueType="num">
                                          <p:cBhvr additive="base">
                                            <p:cTn id="30"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979609"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448930" y="219556"/>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rPr>
              <a:t>取得经验</a:t>
            </a:r>
            <a:endParaRPr lang="zh-CN" altLang="en-US" sz="1050" b="0" dirty="0">
              <a:solidFill>
                <a:srgbClr val="FFFFFF"/>
              </a:solidFill>
            </a:endParaRPr>
          </a:p>
        </p:txBody>
      </p:sp>
      <p:grpSp>
        <p:nvGrpSpPr>
          <p:cNvPr id="97" name="组合 96"/>
          <p:cNvGrpSpPr/>
          <p:nvPr/>
        </p:nvGrpSpPr>
        <p:grpSpPr>
          <a:xfrm>
            <a:off x="611560" y="1411338"/>
            <a:ext cx="3587596" cy="3428147"/>
            <a:chOff x="611560" y="1366732"/>
            <a:chExt cx="3587596" cy="3428146"/>
          </a:xfrm>
        </p:grpSpPr>
        <p:pic>
          <p:nvPicPr>
            <p:cNvPr id="98" name="图片 9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1560" y="1366732"/>
              <a:ext cx="3587596" cy="3428146"/>
            </a:xfrm>
            <a:prstGeom prst="rect">
              <a:avLst/>
            </a:prstGeom>
          </p:spPr>
        </p:pic>
        <p:sp>
          <p:nvSpPr>
            <p:cNvPr id="99" name="MH_Picture_3"/>
            <p:cNvSpPr/>
            <p:nvPr>
              <p:custDataLst>
                <p:tags r:id="rId2"/>
              </p:custDataLst>
            </p:nvPr>
          </p:nvSpPr>
          <p:spPr>
            <a:xfrm>
              <a:off x="746051" y="1496013"/>
              <a:ext cx="3204000" cy="1946273"/>
            </a:xfrm>
            <a:prstGeom prst="rect">
              <a:avLst/>
            </a:prstGeom>
            <a:blipFill dpi="0" rotWithShape="1">
              <a:blip r:embed="rId3" cstate="print"/>
              <a:srcRect/>
              <a:stretch>
                <a:fillRect/>
              </a:stretch>
            </a:bli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grpSp>
      <p:grpSp>
        <p:nvGrpSpPr>
          <p:cNvPr id="100" name="组合 99"/>
          <p:cNvGrpSpPr/>
          <p:nvPr/>
        </p:nvGrpSpPr>
        <p:grpSpPr>
          <a:xfrm>
            <a:off x="4715600" y="1044050"/>
            <a:ext cx="936000" cy="936000"/>
            <a:chOff x="4427568" y="1080577"/>
            <a:chExt cx="936000" cy="936000"/>
          </a:xfrm>
        </p:grpSpPr>
        <p:sp>
          <p:nvSpPr>
            <p:cNvPr id="101" name="MH_Other_10"/>
            <p:cNvSpPr/>
            <p:nvPr>
              <p:custDataLst>
                <p:tags r:id="rId4"/>
              </p:custDataLst>
            </p:nvPr>
          </p:nvSpPr>
          <p:spPr>
            <a:xfrm>
              <a:off x="4427568" y="1080577"/>
              <a:ext cx="936000" cy="936000"/>
            </a:xfrm>
            <a:prstGeom prst="donut">
              <a:avLst>
                <a:gd name="adj" fmla="val 9894"/>
              </a:avLst>
            </a:prstGeom>
            <a:gradFill flip="none" rotWithShape="1">
              <a:gsLst>
                <a:gs pos="100000">
                  <a:sysClr val="window" lastClr="FFFFFF"/>
                </a:gs>
                <a:gs pos="0">
                  <a:srgbClr val="E0E0E0"/>
                </a:gs>
              </a:gsLst>
              <a:lin ang="8100000" scaled="0"/>
              <a:tileRect/>
            </a:gradFill>
            <a:ln w="12700" cap="flat" cmpd="sng" algn="ctr">
              <a:gradFill>
                <a:gsLst>
                  <a:gs pos="100000">
                    <a:sysClr val="window" lastClr="FFFFFF">
                      <a:lumMod val="85000"/>
                    </a:sysClr>
                  </a:gs>
                  <a:gs pos="0">
                    <a:sysClr val="window" lastClr="FFFFFF"/>
                  </a:gs>
                </a:gsLst>
                <a:lin ang="8100000" scaled="0"/>
              </a:gradFill>
              <a:prstDash val="solid"/>
            </a:ln>
            <a:effectLst>
              <a:outerShdw blurRad="152400" dist="127000" dir="8100000" algn="tr" rotWithShape="0">
                <a:prstClr val="black">
                  <a:alpha val="32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102" name="组合 101"/>
            <p:cNvGrpSpPr/>
            <p:nvPr/>
          </p:nvGrpSpPr>
          <p:grpSpPr>
            <a:xfrm>
              <a:off x="4600269" y="1273948"/>
              <a:ext cx="590599" cy="590599"/>
              <a:chOff x="1117184" y="1303577"/>
              <a:chExt cx="720000" cy="720000"/>
            </a:xfrm>
          </p:grpSpPr>
          <p:sp>
            <p:nvSpPr>
              <p:cNvPr id="103" name="MH_Title_1"/>
              <p:cNvSpPr/>
              <p:nvPr>
                <p:custDataLst>
                  <p:tags r:id="rId5"/>
                </p:custDataLst>
              </p:nvPr>
            </p:nvSpPr>
            <p:spPr>
              <a:xfrm>
                <a:off x="1117184" y="1303577"/>
                <a:ext cx="720000" cy="720000"/>
              </a:xfrm>
              <a:prstGeom prst="ellipse">
                <a:avLst/>
              </a:prstGeom>
              <a:solidFill>
                <a:schemeClr val="bg1"/>
              </a:solidFill>
              <a:ln w="25400" cap="flat" cmpd="sng" algn="ctr">
                <a:noFill/>
                <a:prstDash val="solid"/>
              </a:ln>
              <a:effectLst>
                <a:innerShdw blurRad="63500" dist="50800" dir="18900000">
                  <a:prstClr val="black">
                    <a:alpha val="30000"/>
                  </a:prstClr>
                </a:inn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04" name="KSO_Shape"/>
              <p:cNvSpPr/>
              <p:nvPr/>
            </p:nvSpPr>
            <p:spPr bwMode="auto">
              <a:xfrm>
                <a:off x="1246586" y="1470899"/>
                <a:ext cx="461198" cy="385869"/>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grpSp>
      <p:grpSp>
        <p:nvGrpSpPr>
          <p:cNvPr id="105" name="组合 104"/>
          <p:cNvGrpSpPr/>
          <p:nvPr/>
        </p:nvGrpSpPr>
        <p:grpSpPr>
          <a:xfrm>
            <a:off x="4715600" y="2329748"/>
            <a:ext cx="936000" cy="936000"/>
            <a:chOff x="4427568" y="2283822"/>
            <a:chExt cx="936000" cy="936000"/>
          </a:xfrm>
        </p:grpSpPr>
        <p:sp>
          <p:nvSpPr>
            <p:cNvPr id="106" name="MH_Other_10"/>
            <p:cNvSpPr/>
            <p:nvPr>
              <p:custDataLst>
                <p:tags r:id="rId6"/>
              </p:custDataLst>
            </p:nvPr>
          </p:nvSpPr>
          <p:spPr>
            <a:xfrm>
              <a:off x="4427568" y="2283822"/>
              <a:ext cx="936000" cy="936000"/>
            </a:xfrm>
            <a:prstGeom prst="donut">
              <a:avLst>
                <a:gd name="adj" fmla="val 9894"/>
              </a:avLst>
            </a:prstGeom>
            <a:gradFill flip="none" rotWithShape="1">
              <a:gsLst>
                <a:gs pos="100000">
                  <a:sysClr val="window" lastClr="FFFFFF"/>
                </a:gs>
                <a:gs pos="0">
                  <a:srgbClr val="E0E0E0"/>
                </a:gs>
              </a:gsLst>
              <a:lin ang="8100000" scaled="0"/>
              <a:tileRect/>
            </a:gradFill>
            <a:ln w="12700" cap="flat" cmpd="sng" algn="ctr">
              <a:gradFill>
                <a:gsLst>
                  <a:gs pos="100000">
                    <a:sysClr val="window" lastClr="FFFFFF">
                      <a:lumMod val="85000"/>
                    </a:sysClr>
                  </a:gs>
                  <a:gs pos="0">
                    <a:sysClr val="window" lastClr="FFFFFF"/>
                  </a:gs>
                </a:gsLst>
                <a:lin ang="8100000" scaled="0"/>
              </a:gradFill>
              <a:prstDash val="solid"/>
            </a:ln>
            <a:effectLst>
              <a:outerShdw blurRad="152400" dist="1270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107" name="组合 106"/>
            <p:cNvGrpSpPr/>
            <p:nvPr/>
          </p:nvGrpSpPr>
          <p:grpSpPr>
            <a:xfrm>
              <a:off x="4607568" y="2491911"/>
              <a:ext cx="576000" cy="576000"/>
              <a:chOff x="5975988" y="2859822"/>
              <a:chExt cx="720000" cy="720000"/>
            </a:xfrm>
          </p:grpSpPr>
          <p:sp>
            <p:nvSpPr>
              <p:cNvPr id="108" name="MH_Title_1"/>
              <p:cNvSpPr/>
              <p:nvPr>
                <p:custDataLst>
                  <p:tags r:id="rId7"/>
                </p:custDataLst>
              </p:nvPr>
            </p:nvSpPr>
            <p:spPr>
              <a:xfrm>
                <a:off x="5975988" y="2859822"/>
                <a:ext cx="720000" cy="720000"/>
              </a:xfrm>
              <a:prstGeom prst="ellipse">
                <a:avLst/>
              </a:prstGeom>
              <a:solidFill>
                <a:schemeClr val="tx2"/>
              </a:solidFill>
              <a:ln w="25400" cap="flat" cmpd="sng" algn="ctr">
                <a:noFill/>
                <a:prstDash val="solid"/>
              </a:ln>
              <a:effectLst>
                <a:innerShdw blurRad="63500" dist="50800" dir="18900000">
                  <a:prstClr val="black">
                    <a:alpha val="30000"/>
                  </a:prstClr>
                </a:inn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09" name="KSO_Shape"/>
              <p:cNvSpPr/>
              <p:nvPr/>
            </p:nvSpPr>
            <p:spPr bwMode="auto">
              <a:xfrm>
                <a:off x="6073795" y="3038902"/>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grpSp>
      <p:grpSp>
        <p:nvGrpSpPr>
          <p:cNvPr id="110" name="组合 109"/>
          <p:cNvGrpSpPr/>
          <p:nvPr/>
        </p:nvGrpSpPr>
        <p:grpSpPr>
          <a:xfrm>
            <a:off x="4715600" y="3615445"/>
            <a:ext cx="936000" cy="936000"/>
            <a:chOff x="4427568" y="3651974"/>
            <a:chExt cx="936000" cy="936000"/>
          </a:xfrm>
        </p:grpSpPr>
        <p:sp>
          <p:nvSpPr>
            <p:cNvPr id="111" name="MH_Other_10"/>
            <p:cNvSpPr/>
            <p:nvPr>
              <p:custDataLst>
                <p:tags r:id="rId8"/>
              </p:custDataLst>
            </p:nvPr>
          </p:nvSpPr>
          <p:spPr>
            <a:xfrm>
              <a:off x="4427568" y="3651974"/>
              <a:ext cx="936000" cy="936000"/>
            </a:xfrm>
            <a:prstGeom prst="donut">
              <a:avLst>
                <a:gd name="adj" fmla="val 9894"/>
              </a:avLst>
            </a:prstGeom>
            <a:gradFill flip="none" rotWithShape="1">
              <a:gsLst>
                <a:gs pos="100000">
                  <a:sysClr val="window" lastClr="FFFFFF"/>
                </a:gs>
                <a:gs pos="0">
                  <a:srgbClr val="E0E0E0"/>
                </a:gs>
              </a:gsLst>
              <a:lin ang="8100000" scaled="0"/>
              <a:tileRect/>
            </a:gradFill>
            <a:ln w="12700" cap="flat" cmpd="sng" algn="ctr">
              <a:gradFill>
                <a:gsLst>
                  <a:gs pos="100000">
                    <a:sysClr val="window" lastClr="FFFFFF">
                      <a:lumMod val="85000"/>
                    </a:sysClr>
                  </a:gs>
                  <a:gs pos="0">
                    <a:sysClr val="window" lastClr="FFFFFF"/>
                  </a:gs>
                </a:gsLst>
                <a:lin ang="8100000" scaled="0"/>
              </a:gradFill>
              <a:prstDash val="solid"/>
            </a:ln>
            <a:effectLst>
              <a:outerShdw blurRad="152400" dist="1270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112" name="组合 111"/>
            <p:cNvGrpSpPr/>
            <p:nvPr/>
          </p:nvGrpSpPr>
          <p:grpSpPr>
            <a:xfrm>
              <a:off x="4607568" y="3859270"/>
              <a:ext cx="576000" cy="576000"/>
              <a:chOff x="4535568" y="3787270"/>
              <a:chExt cx="720000" cy="720000"/>
            </a:xfrm>
          </p:grpSpPr>
          <p:sp>
            <p:nvSpPr>
              <p:cNvPr id="113" name="MH_Title_1"/>
              <p:cNvSpPr/>
              <p:nvPr>
                <p:custDataLst>
                  <p:tags r:id="rId9"/>
                </p:custDataLst>
              </p:nvPr>
            </p:nvSpPr>
            <p:spPr>
              <a:xfrm>
                <a:off x="4535568" y="3787270"/>
                <a:ext cx="720000" cy="720000"/>
              </a:xfrm>
              <a:prstGeom prst="ellipse">
                <a:avLst/>
              </a:prstGeom>
              <a:solidFill>
                <a:schemeClr val="bg1"/>
              </a:solidFill>
              <a:ln w="25400" cap="flat" cmpd="sng" algn="ctr">
                <a:noFill/>
                <a:prstDash val="solid"/>
              </a:ln>
              <a:effectLst>
                <a:innerShdw blurRad="63500" dist="50800" dir="18900000">
                  <a:prstClr val="black">
                    <a:alpha val="30000"/>
                  </a:prstClr>
                </a:inn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14" name="KSO_Shape"/>
              <p:cNvSpPr/>
              <p:nvPr/>
            </p:nvSpPr>
            <p:spPr bwMode="auto">
              <a:xfrm>
                <a:off x="4643568" y="3913270"/>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grpSp>
      <p:grpSp>
        <p:nvGrpSpPr>
          <p:cNvPr id="115" name="组合 114"/>
          <p:cNvGrpSpPr/>
          <p:nvPr/>
        </p:nvGrpSpPr>
        <p:grpSpPr>
          <a:xfrm>
            <a:off x="5940152" y="1199439"/>
            <a:ext cx="2592288" cy="831726"/>
            <a:chOff x="5652120" y="1235968"/>
            <a:chExt cx="2592288" cy="831726"/>
          </a:xfrm>
        </p:grpSpPr>
        <p:sp>
          <p:nvSpPr>
            <p:cNvPr id="116" name="MH_Text_1"/>
            <p:cNvSpPr txBox="1">
              <a:spLocks noChangeArrowheads="1"/>
            </p:cNvSpPr>
            <p:nvPr>
              <p:custDataLst>
                <p:tags r:id="rId10"/>
              </p:custDataLst>
            </p:nvPr>
          </p:nvSpPr>
          <p:spPr bwMode="auto">
            <a:xfrm>
              <a:off x="5652120" y="150155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nchorCtr="0">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defRPr/>
              </a:pPr>
              <a:r>
                <a:rPr lang="zh-CN" altLang="en-US" sz="13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财政端与单位端内控制度流程要衔接</a:t>
              </a:r>
              <a:endParaRPr kumimoji="0" lang="en-US" altLang="zh-CN" sz="1300" b="0" i="0" u="none" strike="noStrike" kern="1200" cap="none" spc="0" normalizeH="0" baseline="0" noProof="0" dirty="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ea"/>
                <a:sym typeface="+mn-lt"/>
              </a:endParaRPr>
            </a:p>
          </p:txBody>
        </p:sp>
        <p:sp>
          <p:nvSpPr>
            <p:cNvPr id="117" name="MH_SubTitle_1"/>
            <p:cNvSpPr txBox="1">
              <a:spLocks noChangeArrowheads="1"/>
            </p:cNvSpPr>
            <p:nvPr>
              <p:custDataLst>
                <p:tags r:id="rId11"/>
              </p:custDataLst>
            </p:nvPr>
          </p:nvSpPr>
          <p:spPr bwMode="auto">
            <a:xfrm>
              <a:off x="5652120" y="1235968"/>
              <a:ext cx="1797844" cy="323255"/>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r>
                <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经验</a:t>
              </a:r>
              <a:r>
                <a:rPr kumimoji="0" lang="en-US" altLang="zh-CN"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1</a:t>
              </a:r>
              <a:r>
                <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a:t>
              </a:r>
              <a:endPar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endParaRPr>
            </a:p>
          </p:txBody>
        </p:sp>
      </p:grpSp>
      <p:cxnSp>
        <p:nvCxnSpPr>
          <p:cNvPr id="118" name="直接连接符 117"/>
          <p:cNvCxnSpPr/>
          <p:nvPr/>
        </p:nvCxnSpPr>
        <p:spPr>
          <a:xfrm>
            <a:off x="4715600" y="2175181"/>
            <a:ext cx="3816840" cy="0"/>
          </a:xfrm>
          <a:prstGeom prst="line">
            <a:avLst/>
          </a:prstGeom>
          <a:noFill/>
          <a:ln w="9525" cap="flat" cmpd="sng" algn="ctr">
            <a:solidFill>
              <a:sysClr val="window" lastClr="FFFFFF">
                <a:lumMod val="65000"/>
              </a:sysClr>
            </a:solidFill>
            <a:prstDash val="sysDash"/>
          </a:ln>
          <a:effectLst/>
        </p:spPr>
      </p:cxnSp>
      <p:grpSp>
        <p:nvGrpSpPr>
          <p:cNvPr id="119" name="组合 118"/>
          <p:cNvGrpSpPr/>
          <p:nvPr/>
        </p:nvGrpSpPr>
        <p:grpSpPr>
          <a:xfrm>
            <a:off x="5940152" y="2459579"/>
            <a:ext cx="2592288" cy="831726"/>
            <a:chOff x="5652120" y="2496108"/>
            <a:chExt cx="2592288" cy="831726"/>
          </a:xfrm>
        </p:grpSpPr>
        <p:sp>
          <p:nvSpPr>
            <p:cNvPr id="120" name="MH_Text_1"/>
            <p:cNvSpPr txBox="1">
              <a:spLocks noChangeArrowheads="1"/>
            </p:cNvSpPr>
            <p:nvPr>
              <p:custDataLst>
                <p:tags r:id="rId12"/>
              </p:custDataLst>
            </p:nvPr>
          </p:nvSpPr>
          <p:spPr bwMode="auto">
            <a:xfrm>
              <a:off x="5652120" y="276169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nchorCtr="0">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defRPr/>
              </a:pPr>
              <a:r>
                <a:rPr lang="zh-CN" altLang="en-US" sz="13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制度流程建设需要信息化落地</a:t>
              </a:r>
              <a:endParaRPr kumimoji="0" lang="en-US" altLang="zh-CN" sz="1300" b="0" i="0" u="none" strike="noStrike" kern="1200" cap="none" spc="0" normalizeH="0" baseline="0" noProof="0" dirty="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ea"/>
                <a:sym typeface="+mn-lt"/>
              </a:endParaRPr>
            </a:p>
          </p:txBody>
        </p:sp>
        <p:sp>
          <p:nvSpPr>
            <p:cNvPr id="121" name="MH_SubTitle_1"/>
            <p:cNvSpPr txBox="1">
              <a:spLocks noChangeArrowheads="1"/>
            </p:cNvSpPr>
            <p:nvPr>
              <p:custDataLst>
                <p:tags r:id="rId13"/>
              </p:custDataLst>
            </p:nvPr>
          </p:nvSpPr>
          <p:spPr bwMode="auto">
            <a:xfrm>
              <a:off x="5652120" y="2496108"/>
              <a:ext cx="1797844" cy="323255"/>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defTabSz="914400" eaLnBrk="1" fontAlgn="auto" latinLnBrk="0" hangingPunct="1">
                <a:lnSpc>
                  <a:spcPct val="120000"/>
                </a:lnSpc>
                <a:spcBef>
                  <a:spcPts val="0"/>
                </a:spcBef>
                <a:spcAft>
                  <a:spcPts val="0"/>
                </a:spcAft>
                <a:buClr>
                  <a:schemeClr val="tx1"/>
                </a:buClr>
                <a:buSzTx/>
                <a:buFont typeface="Wingdings" panose="05000000000000000000" pitchFamily="2" charset="2"/>
                <a:buChar char="n"/>
                <a:defRPr/>
              </a:pPr>
              <a:r>
                <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经验</a:t>
              </a:r>
              <a:r>
                <a:rPr kumimoji="0" lang="en-US" altLang="zh-CN"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2</a:t>
              </a:r>
              <a:r>
                <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a:t>
              </a:r>
              <a:endPar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endParaRPr>
            </a:p>
          </p:txBody>
        </p:sp>
      </p:grpSp>
      <p:grpSp>
        <p:nvGrpSpPr>
          <p:cNvPr id="122" name="组合 121"/>
          <p:cNvGrpSpPr/>
          <p:nvPr/>
        </p:nvGrpSpPr>
        <p:grpSpPr>
          <a:xfrm>
            <a:off x="5940152" y="3719722"/>
            <a:ext cx="2592288" cy="831726"/>
            <a:chOff x="5652120" y="3756248"/>
            <a:chExt cx="2592288" cy="831726"/>
          </a:xfrm>
        </p:grpSpPr>
        <p:sp>
          <p:nvSpPr>
            <p:cNvPr id="123" name="MH_Text_1"/>
            <p:cNvSpPr txBox="1">
              <a:spLocks noChangeArrowheads="1"/>
            </p:cNvSpPr>
            <p:nvPr>
              <p:custDataLst>
                <p:tags r:id="rId14"/>
              </p:custDataLst>
            </p:nvPr>
          </p:nvSpPr>
          <p:spPr bwMode="auto">
            <a:xfrm>
              <a:off x="5652120" y="402183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nchorCtr="0">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defRPr/>
              </a:pPr>
              <a:r>
                <a:rPr lang="zh-CN" altLang="en-US" sz="1300" b="1"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实现数据共享是关键与难点</a:t>
              </a:r>
              <a:endParaRPr kumimoji="0" lang="en-US" altLang="zh-CN" sz="1300" b="0" i="0" u="none" strike="noStrike" kern="1200" cap="none" spc="0" normalizeH="0" baseline="0" noProof="0" dirty="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ea"/>
                <a:sym typeface="+mn-lt"/>
              </a:endParaRPr>
            </a:p>
          </p:txBody>
        </p:sp>
        <p:sp>
          <p:nvSpPr>
            <p:cNvPr id="124" name="MH_SubTitle_1"/>
            <p:cNvSpPr txBox="1">
              <a:spLocks noChangeArrowheads="1"/>
            </p:cNvSpPr>
            <p:nvPr>
              <p:custDataLst>
                <p:tags r:id="rId15"/>
              </p:custDataLst>
            </p:nvPr>
          </p:nvSpPr>
          <p:spPr bwMode="auto">
            <a:xfrm>
              <a:off x="5652120" y="3756248"/>
              <a:ext cx="1797844" cy="323255"/>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defTabSz="914400" eaLnBrk="1" fontAlgn="auto" latinLnBrk="0" hangingPunct="1">
                <a:lnSpc>
                  <a:spcPct val="120000"/>
                </a:lnSpc>
                <a:spcBef>
                  <a:spcPts val="0"/>
                </a:spcBef>
                <a:spcAft>
                  <a:spcPts val="0"/>
                </a:spcAft>
                <a:buClr>
                  <a:srgbClr val="C00000"/>
                </a:buClr>
                <a:buSzTx/>
                <a:buFont typeface="Wingdings" panose="05000000000000000000" pitchFamily="2" charset="2"/>
                <a:buChar char="n"/>
                <a:defRPr/>
              </a:pPr>
              <a:r>
                <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经验</a:t>
              </a:r>
              <a:r>
                <a:rPr kumimoji="0" lang="en-US" altLang="zh-CN"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3</a:t>
              </a:r>
              <a:r>
                <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a:t>
              </a:r>
              <a:endPar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endParaRPr>
            </a:p>
          </p:txBody>
        </p:sp>
      </p:grpSp>
      <p:cxnSp>
        <p:nvCxnSpPr>
          <p:cNvPr id="125" name="直接连接符 124"/>
          <p:cNvCxnSpPr/>
          <p:nvPr/>
        </p:nvCxnSpPr>
        <p:spPr>
          <a:xfrm>
            <a:off x="4715600" y="3471325"/>
            <a:ext cx="3816840" cy="0"/>
          </a:xfrm>
          <a:prstGeom prst="line">
            <a:avLst/>
          </a:prstGeom>
          <a:noFill/>
          <a:ln w="9525" cap="flat" cmpd="sng" algn="ctr">
            <a:solidFill>
              <a:sysClr val="window" lastClr="FFFFFF">
                <a:lumMod val="65000"/>
              </a:sysClr>
            </a:solidFill>
            <a:prstDash val="sysDash"/>
          </a:ln>
          <a:effectLst/>
        </p:spPr>
      </p:cxnSp>
      <p:pic>
        <p:nvPicPr>
          <p:cNvPr id="3" name="图片 2" descr="渝北内控"/>
          <p:cNvPicPr>
            <a:picLocks noChangeAspect="1"/>
          </p:cNvPicPr>
          <p:nvPr/>
        </p:nvPicPr>
        <p:blipFill>
          <a:blip r:embed="rId16"/>
          <a:stretch>
            <a:fillRect/>
          </a:stretch>
        </p:blipFill>
        <p:spPr>
          <a:xfrm>
            <a:off x="7002780" y="38735"/>
            <a:ext cx="2105025" cy="503555"/>
          </a:xfrm>
          <a:prstGeom prst="rect">
            <a:avLst/>
          </a:prstGeom>
        </p:spPr>
      </p:pic>
      <p:sp>
        <p:nvSpPr>
          <p:cNvPr id="5" name="文本框 4"/>
          <p:cNvSpPr txBox="1"/>
          <p:nvPr/>
        </p:nvSpPr>
        <p:spPr>
          <a:xfrm>
            <a:off x="1611630" y="4867910"/>
            <a:ext cx="5920740" cy="24511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par>
                              <p:cTn id="21" fill="hold">
                                <p:stCondLst>
                                  <p:cond delay="2401"/>
                                </p:stCondLst>
                                <p:childTnLst>
                                  <p:par>
                                    <p:cTn id="22" presetID="2" presetClass="entr" presetSubtype="8" fill="hold" nodeType="afterEffect" p14:presetBounceEnd="50000">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14:bounceEnd="50000">
                                          <p:cBhvr additive="base">
                                            <p:cTn id="24" dur="2000" fill="hold"/>
                                            <p:tgtEl>
                                              <p:spTgt spid="97"/>
                                            </p:tgtEl>
                                            <p:attrNameLst>
                                              <p:attrName>ppt_x</p:attrName>
                                            </p:attrNameLst>
                                          </p:cBhvr>
                                          <p:tavLst>
                                            <p:tav tm="0">
                                              <p:val>
                                                <p:strVal val="0-#ppt_w/2"/>
                                              </p:val>
                                            </p:tav>
                                            <p:tav tm="100000">
                                              <p:val>
                                                <p:strVal val="#ppt_x"/>
                                              </p:val>
                                            </p:tav>
                                          </p:tavLst>
                                        </p:anim>
                                        <p:anim calcmode="lin" valueType="num" p14:bounceEnd="50000">
                                          <p:cBhvr additive="base">
                                            <p:cTn id="25" dur="2000" fill="hold"/>
                                            <p:tgtEl>
                                              <p:spTgt spid="97"/>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100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1000"/>
                                            <p:tgtEl>
                                              <p:spTgt spid="100"/>
                                            </p:tgtEl>
                                          </p:cBhvr>
                                        </p:animEffect>
                                      </p:childTnLst>
                                    </p:cTn>
                                  </p:par>
                                  <p:par>
                                    <p:cTn id="29" presetID="42" presetClass="path" presetSubtype="0" accel="50000" decel="50000" autoRev="1" fill="hold" nodeType="withEffect">
                                      <p:stCondLst>
                                        <p:cond delay="0"/>
                                      </p:stCondLst>
                                      <p:childTnLst>
                                        <p:animMotion origin="layout" path="M 3.33333E-6 -3.07621E-6 L -0.27952 0.22709 " pathEditMode="relative" rAng="0" ptsTypes="AA">
                                          <p:cBhvr>
                                            <p:cTn id="30" dur="1000" fill="hold"/>
                                            <p:tgtEl>
                                              <p:spTgt spid="100"/>
                                            </p:tgtEl>
                                            <p:attrNameLst>
                                              <p:attrName>ppt_x</p:attrName>
                                              <p:attrName>ppt_y</p:attrName>
                                            </p:attrNameLst>
                                          </p:cBhvr>
                                          <p:rCtr x="-13976" y="11355"/>
                                        </p:animMotion>
                                      </p:childTnLst>
                                    </p:cTn>
                                  </p:par>
                                  <p:par>
                                    <p:cTn id="31" presetID="8" presetClass="emph" presetSubtype="0" fill="hold" nodeType="withEffect">
                                      <p:stCondLst>
                                        <p:cond delay="0"/>
                                      </p:stCondLst>
                                      <p:childTnLst>
                                        <p:animRot by="21600000">
                                          <p:cBhvr>
                                            <p:cTn id="32" dur="2000" fill="hold"/>
                                            <p:tgtEl>
                                              <p:spTgt spid="100"/>
                                            </p:tgtEl>
                                            <p:attrNameLst>
                                              <p:attrName>r</p:attrName>
                                            </p:attrNameLst>
                                          </p:cBhvr>
                                        </p:animRot>
                                      </p:childTnLst>
                                    </p:cTn>
                                  </p:par>
                                  <p:par>
                                    <p:cTn id="33" presetID="10" presetClass="entr" presetSubtype="0" fill="hold" nodeType="withEffect">
                                      <p:stCondLst>
                                        <p:cond delay="125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1000"/>
                                            <p:tgtEl>
                                              <p:spTgt spid="105"/>
                                            </p:tgtEl>
                                          </p:cBhvr>
                                        </p:animEffect>
                                      </p:childTnLst>
                                    </p:cTn>
                                  </p:par>
                                  <p:par>
                                    <p:cTn id="36" presetID="42" presetClass="path" presetSubtype="0" accel="50000" decel="50000" autoRev="1" fill="hold" nodeType="withEffect">
                                      <p:stCondLst>
                                        <p:cond delay="250"/>
                                      </p:stCondLst>
                                      <p:childTnLst>
                                        <p:animMotion origin="layout" path="M 3.33333E-6 4.06048E-6 L -0.27952 -0.02284 " pathEditMode="relative" rAng="0" ptsTypes="AA">
                                          <p:cBhvr>
                                            <p:cTn id="37" dur="1000" fill="hold"/>
                                            <p:tgtEl>
                                              <p:spTgt spid="105"/>
                                            </p:tgtEl>
                                            <p:attrNameLst>
                                              <p:attrName>ppt_x</p:attrName>
                                              <p:attrName>ppt_y</p:attrName>
                                            </p:attrNameLst>
                                          </p:cBhvr>
                                          <p:rCtr x="-13976" y="-1142"/>
                                        </p:animMotion>
                                      </p:childTnLst>
                                    </p:cTn>
                                  </p:par>
                                  <p:par>
                                    <p:cTn id="38" presetID="8" presetClass="emph" presetSubtype="0" fill="hold" nodeType="withEffect">
                                      <p:stCondLst>
                                        <p:cond delay="250"/>
                                      </p:stCondLst>
                                      <p:childTnLst>
                                        <p:animRot by="21600000">
                                          <p:cBhvr>
                                            <p:cTn id="39" dur="2000" fill="hold"/>
                                            <p:tgtEl>
                                              <p:spTgt spid="105"/>
                                            </p:tgtEl>
                                            <p:attrNameLst>
                                              <p:attrName>r</p:attrName>
                                            </p:attrNameLst>
                                          </p:cBhvr>
                                        </p:animRot>
                                      </p:childTnLst>
                                    </p:cTn>
                                  </p:par>
                                  <p:par>
                                    <p:cTn id="40" presetID="10" presetClass="entr" presetSubtype="0" fill="hold" nodeType="withEffect">
                                      <p:stCondLst>
                                        <p:cond delay="1500"/>
                                      </p:stCondLst>
                                      <p:childTnLst>
                                        <p:set>
                                          <p:cBhvr>
                                            <p:cTn id="41" dur="1" fill="hold">
                                              <p:stCondLst>
                                                <p:cond delay="0"/>
                                              </p:stCondLst>
                                            </p:cTn>
                                            <p:tgtEl>
                                              <p:spTgt spid="110"/>
                                            </p:tgtEl>
                                            <p:attrNameLst>
                                              <p:attrName>style.visibility</p:attrName>
                                            </p:attrNameLst>
                                          </p:cBhvr>
                                          <p:to>
                                            <p:strVal val="visible"/>
                                          </p:to>
                                        </p:set>
                                        <p:animEffect transition="in" filter="fade">
                                          <p:cBhvr>
                                            <p:cTn id="42" dur="1000"/>
                                            <p:tgtEl>
                                              <p:spTgt spid="110"/>
                                            </p:tgtEl>
                                          </p:cBhvr>
                                        </p:animEffect>
                                      </p:childTnLst>
                                    </p:cTn>
                                  </p:par>
                                  <p:par>
                                    <p:cTn id="43" presetID="42" presetClass="path" presetSubtype="0" accel="50000" decel="50000" autoRev="1" fill="hold" nodeType="withEffect">
                                      <p:stCondLst>
                                        <p:cond delay="500"/>
                                      </p:stCondLst>
                                      <p:childTnLst>
                                        <p:animMotion origin="layout" path="M 3.33333E-6 1.19716E-6 L -0.27952 -0.27276 " pathEditMode="relative" rAng="0" ptsTypes="AA">
                                          <p:cBhvr>
                                            <p:cTn id="44" dur="1000" fill="hold"/>
                                            <p:tgtEl>
                                              <p:spTgt spid="110"/>
                                            </p:tgtEl>
                                            <p:attrNameLst>
                                              <p:attrName>ppt_x</p:attrName>
                                              <p:attrName>ppt_y</p:attrName>
                                            </p:attrNameLst>
                                          </p:cBhvr>
                                          <p:rCtr x="-13976" y="-13638"/>
                                        </p:animMotion>
                                      </p:childTnLst>
                                    </p:cTn>
                                  </p:par>
                                  <p:par>
                                    <p:cTn id="45" presetID="8" presetClass="emph" presetSubtype="0" fill="hold" nodeType="withEffect">
                                      <p:stCondLst>
                                        <p:cond delay="500"/>
                                      </p:stCondLst>
                                      <p:childTnLst>
                                        <p:animRot by="21600000">
                                          <p:cBhvr>
                                            <p:cTn id="46" dur="2000" fill="hold"/>
                                            <p:tgtEl>
                                              <p:spTgt spid="110"/>
                                            </p:tgtEl>
                                            <p:attrNameLst>
                                              <p:attrName>r</p:attrName>
                                            </p:attrNameLst>
                                          </p:cBhvr>
                                        </p:animRot>
                                      </p:childTnLst>
                                    </p:cTn>
                                  </p:par>
                                </p:childTnLst>
                              </p:cTn>
                            </p:par>
                            <p:par>
                              <p:cTn id="47" fill="hold">
                                <p:stCondLst>
                                  <p:cond delay="4401"/>
                                </p:stCondLst>
                                <p:childTnLst>
                                  <p:par>
                                    <p:cTn id="48" presetID="10" presetClass="entr" presetSubtype="0" fill="hold" nodeType="after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fade">
                                          <p:cBhvr>
                                            <p:cTn id="50" dur="500"/>
                                            <p:tgtEl>
                                              <p:spTgt spid="115"/>
                                            </p:tgtEl>
                                          </p:cBhvr>
                                        </p:animEffect>
                                      </p:childTnLst>
                                    </p:cTn>
                                  </p:par>
                                </p:childTnLst>
                              </p:cTn>
                            </p:par>
                            <p:par>
                              <p:cTn id="51" fill="hold">
                                <p:stCondLst>
                                  <p:cond delay="4901"/>
                                </p:stCondLst>
                                <p:childTnLst>
                                  <p:par>
                                    <p:cTn id="52" presetID="10" presetClass="entr" presetSubtype="0" fill="hold" nodeType="afterEffect">
                                      <p:stCondLst>
                                        <p:cond delay="0"/>
                                      </p:stCondLst>
                                      <p:childTnLst>
                                        <p:set>
                                          <p:cBhvr>
                                            <p:cTn id="53" dur="1" fill="hold">
                                              <p:stCondLst>
                                                <p:cond delay="0"/>
                                              </p:stCondLst>
                                            </p:cTn>
                                            <p:tgtEl>
                                              <p:spTgt spid="118"/>
                                            </p:tgtEl>
                                            <p:attrNameLst>
                                              <p:attrName>style.visibility</p:attrName>
                                            </p:attrNameLst>
                                          </p:cBhvr>
                                          <p:to>
                                            <p:strVal val="visible"/>
                                          </p:to>
                                        </p:set>
                                        <p:animEffect transition="in" filter="fade">
                                          <p:cBhvr>
                                            <p:cTn id="54" dur="500"/>
                                            <p:tgtEl>
                                              <p:spTgt spid="118"/>
                                            </p:tgtEl>
                                          </p:cBhvr>
                                        </p:animEffect>
                                      </p:childTnLst>
                                    </p:cTn>
                                  </p:par>
                                </p:childTnLst>
                              </p:cTn>
                            </p:par>
                            <p:par>
                              <p:cTn id="55" fill="hold">
                                <p:stCondLst>
                                  <p:cond delay="5401"/>
                                </p:stCondLst>
                                <p:childTnLst>
                                  <p:par>
                                    <p:cTn id="56" presetID="10" presetClass="entr" presetSubtype="0" fill="hold" nodeType="after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fade">
                                          <p:cBhvr>
                                            <p:cTn id="58" dur="500"/>
                                            <p:tgtEl>
                                              <p:spTgt spid="119"/>
                                            </p:tgtEl>
                                          </p:cBhvr>
                                        </p:animEffect>
                                      </p:childTnLst>
                                    </p:cTn>
                                  </p:par>
                                </p:childTnLst>
                              </p:cTn>
                            </p:par>
                            <p:par>
                              <p:cTn id="59" fill="hold">
                                <p:stCondLst>
                                  <p:cond delay="5901"/>
                                </p:stCondLst>
                                <p:childTnLst>
                                  <p:par>
                                    <p:cTn id="60" presetID="10" presetClass="entr" presetSubtype="0" fill="hold" nodeType="after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fade">
                                          <p:cBhvr>
                                            <p:cTn id="62" dur="500"/>
                                            <p:tgtEl>
                                              <p:spTgt spid="125"/>
                                            </p:tgtEl>
                                          </p:cBhvr>
                                        </p:animEffect>
                                      </p:childTnLst>
                                    </p:cTn>
                                  </p:par>
                                </p:childTnLst>
                              </p:cTn>
                            </p:par>
                            <p:par>
                              <p:cTn id="63" fill="hold">
                                <p:stCondLst>
                                  <p:cond delay="6401"/>
                                </p:stCondLst>
                                <p:childTnLst>
                                  <p:par>
                                    <p:cTn id="64" presetID="10" presetClass="entr" presetSubtype="0" fill="hold" nodeType="after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fade">
                                          <p:cBhvr>
                                            <p:cTn id="6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par>
                              <p:cTn id="21" fill="hold">
                                <p:stCondLst>
                                  <p:cond delay="2401"/>
                                </p:stCondLst>
                                <p:childTnLst>
                                  <p:par>
                                    <p:cTn id="22" presetID="2" presetClass="entr" presetSubtype="8"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2000" fill="hold"/>
                                            <p:tgtEl>
                                              <p:spTgt spid="97"/>
                                            </p:tgtEl>
                                            <p:attrNameLst>
                                              <p:attrName>ppt_x</p:attrName>
                                            </p:attrNameLst>
                                          </p:cBhvr>
                                          <p:tavLst>
                                            <p:tav tm="0">
                                              <p:val>
                                                <p:strVal val="0-#ppt_w/2"/>
                                              </p:val>
                                            </p:tav>
                                            <p:tav tm="100000">
                                              <p:val>
                                                <p:strVal val="#ppt_x"/>
                                              </p:val>
                                            </p:tav>
                                          </p:tavLst>
                                        </p:anim>
                                        <p:anim calcmode="lin" valueType="num">
                                          <p:cBhvr additive="base">
                                            <p:cTn id="25" dur="2000" fill="hold"/>
                                            <p:tgtEl>
                                              <p:spTgt spid="97"/>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100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1000"/>
                                            <p:tgtEl>
                                              <p:spTgt spid="100"/>
                                            </p:tgtEl>
                                          </p:cBhvr>
                                        </p:animEffect>
                                      </p:childTnLst>
                                    </p:cTn>
                                  </p:par>
                                  <p:par>
                                    <p:cTn id="29" presetID="42" presetClass="path" presetSubtype="0" accel="50000" decel="50000" autoRev="1" fill="hold" nodeType="withEffect">
                                      <p:stCondLst>
                                        <p:cond delay="0"/>
                                      </p:stCondLst>
                                      <p:childTnLst>
                                        <p:animMotion origin="layout" path="M 3.33333E-6 -3.07621E-6 L -0.27952 0.22709 " pathEditMode="relative" rAng="0" ptsTypes="AA">
                                          <p:cBhvr>
                                            <p:cTn id="30" dur="1000" fill="hold"/>
                                            <p:tgtEl>
                                              <p:spTgt spid="100"/>
                                            </p:tgtEl>
                                            <p:attrNameLst>
                                              <p:attrName>ppt_x</p:attrName>
                                              <p:attrName>ppt_y</p:attrName>
                                            </p:attrNameLst>
                                          </p:cBhvr>
                                          <p:rCtr x="-13976" y="11355"/>
                                        </p:animMotion>
                                      </p:childTnLst>
                                    </p:cTn>
                                  </p:par>
                                  <p:par>
                                    <p:cTn id="31" presetID="8" presetClass="emph" presetSubtype="0" fill="hold" nodeType="withEffect">
                                      <p:stCondLst>
                                        <p:cond delay="0"/>
                                      </p:stCondLst>
                                      <p:childTnLst>
                                        <p:animRot by="21600000">
                                          <p:cBhvr>
                                            <p:cTn id="32" dur="2000" fill="hold"/>
                                            <p:tgtEl>
                                              <p:spTgt spid="100"/>
                                            </p:tgtEl>
                                            <p:attrNameLst>
                                              <p:attrName>r</p:attrName>
                                            </p:attrNameLst>
                                          </p:cBhvr>
                                        </p:animRot>
                                      </p:childTnLst>
                                    </p:cTn>
                                  </p:par>
                                  <p:par>
                                    <p:cTn id="33" presetID="10" presetClass="entr" presetSubtype="0" fill="hold" nodeType="withEffect">
                                      <p:stCondLst>
                                        <p:cond delay="125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1000"/>
                                            <p:tgtEl>
                                              <p:spTgt spid="105"/>
                                            </p:tgtEl>
                                          </p:cBhvr>
                                        </p:animEffect>
                                      </p:childTnLst>
                                    </p:cTn>
                                  </p:par>
                                  <p:par>
                                    <p:cTn id="36" presetID="42" presetClass="path" presetSubtype="0" accel="50000" decel="50000" autoRev="1" fill="hold" nodeType="withEffect">
                                      <p:stCondLst>
                                        <p:cond delay="250"/>
                                      </p:stCondLst>
                                      <p:childTnLst>
                                        <p:animMotion origin="layout" path="M 3.33333E-6 4.06048E-6 L -0.27952 -0.02284 " pathEditMode="relative" rAng="0" ptsTypes="AA">
                                          <p:cBhvr>
                                            <p:cTn id="37" dur="1000" fill="hold"/>
                                            <p:tgtEl>
                                              <p:spTgt spid="105"/>
                                            </p:tgtEl>
                                            <p:attrNameLst>
                                              <p:attrName>ppt_x</p:attrName>
                                              <p:attrName>ppt_y</p:attrName>
                                            </p:attrNameLst>
                                          </p:cBhvr>
                                          <p:rCtr x="-13976" y="-1142"/>
                                        </p:animMotion>
                                      </p:childTnLst>
                                    </p:cTn>
                                  </p:par>
                                  <p:par>
                                    <p:cTn id="38" presetID="8" presetClass="emph" presetSubtype="0" fill="hold" nodeType="withEffect">
                                      <p:stCondLst>
                                        <p:cond delay="250"/>
                                      </p:stCondLst>
                                      <p:childTnLst>
                                        <p:animRot by="21600000">
                                          <p:cBhvr>
                                            <p:cTn id="39" dur="2000" fill="hold"/>
                                            <p:tgtEl>
                                              <p:spTgt spid="105"/>
                                            </p:tgtEl>
                                            <p:attrNameLst>
                                              <p:attrName>r</p:attrName>
                                            </p:attrNameLst>
                                          </p:cBhvr>
                                        </p:animRot>
                                      </p:childTnLst>
                                    </p:cTn>
                                  </p:par>
                                  <p:par>
                                    <p:cTn id="40" presetID="10" presetClass="entr" presetSubtype="0" fill="hold" nodeType="withEffect">
                                      <p:stCondLst>
                                        <p:cond delay="1500"/>
                                      </p:stCondLst>
                                      <p:childTnLst>
                                        <p:set>
                                          <p:cBhvr>
                                            <p:cTn id="41" dur="1" fill="hold">
                                              <p:stCondLst>
                                                <p:cond delay="0"/>
                                              </p:stCondLst>
                                            </p:cTn>
                                            <p:tgtEl>
                                              <p:spTgt spid="110"/>
                                            </p:tgtEl>
                                            <p:attrNameLst>
                                              <p:attrName>style.visibility</p:attrName>
                                            </p:attrNameLst>
                                          </p:cBhvr>
                                          <p:to>
                                            <p:strVal val="visible"/>
                                          </p:to>
                                        </p:set>
                                        <p:animEffect transition="in" filter="fade">
                                          <p:cBhvr>
                                            <p:cTn id="42" dur="1000"/>
                                            <p:tgtEl>
                                              <p:spTgt spid="110"/>
                                            </p:tgtEl>
                                          </p:cBhvr>
                                        </p:animEffect>
                                      </p:childTnLst>
                                    </p:cTn>
                                  </p:par>
                                  <p:par>
                                    <p:cTn id="43" presetID="42" presetClass="path" presetSubtype="0" accel="50000" decel="50000" autoRev="1" fill="hold" nodeType="withEffect">
                                      <p:stCondLst>
                                        <p:cond delay="500"/>
                                      </p:stCondLst>
                                      <p:childTnLst>
                                        <p:animMotion origin="layout" path="M 3.33333E-6 1.19716E-6 L -0.27952 -0.27276 " pathEditMode="relative" rAng="0" ptsTypes="AA">
                                          <p:cBhvr>
                                            <p:cTn id="44" dur="1000" fill="hold"/>
                                            <p:tgtEl>
                                              <p:spTgt spid="110"/>
                                            </p:tgtEl>
                                            <p:attrNameLst>
                                              <p:attrName>ppt_x</p:attrName>
                                              <p:attrName>ppt_y</p:attrName>
                                            </p:attrNameLst>
                                          </p:cBhvr>
                                          <p:rCtr x="-13976" y="-13638"/>
                                        </p:animMotion>
                                      </p:childTnLst>
                                    </p:cTn>
                                  </p:par>
                                  <p:par>
                                    <p:cTn id="45" presetID="8" presetClass="emph" presetSubtype="0" fill="hold" nodeType="withEffect">
                                      <p:stCondLst>
                                        <p:cond delay="500"/>
                                      </p:stCondLst>
                                      <p:childTnLst>
                                        <p:animRot by="21600000">
                                          <p:cBhvr>
                                            <p:cTn id="46" dur="2000" fill="hold"/>
                                            <p:tgtEl>
                                              <p:spTgt spid="110"/>
                                            </p:tgtEl>
                                            <p:attrNameLst>
                                              <p:attrName>r</p:attrName>
                                            </p:attrNameLst>
                                          </p:cBhvr>
                                        </p:animRot>
                                      </p:childTnLst>
                                    </p:cTn>
                                  </p:par>
                                </p:childTnLst>
                              </p:cTn>
                            </p:par>
                            <p:par>
                              <p:cTn id="47" fill="hold">
                                <p:stCondLst>
                                  <p:cond delay="4401"/>
                                </p:stCondLst>
                                <p:childTnLst>
                                  <p:par>
                                    <p:cTn id="48" presetID="10" presetClass="entr" presetSubtype="0" fill="hold" nodeType="after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fade">
                                          <p:cBhvr>
                                            <p:cTn id="50" dur="500"/>
                                            <p:tgtEl>
                                              <p:spTgt spid="115"/>
                                            </p:tgtEl>
                                          </p:cBhvr>
                                        </p:animEffect>
                                      </p:childTnLst>
                                    </p:cTn>
                                  </p:par>
                                </p:childTnLst>
                              </p:cTn>
                            </p:par>
                            <p:par>
                              <p:cTn id="51" fill="hold">
                                <p:stCondLst>
                                  <p:cond delay="4901"/>
                                </p:stCondLst>
                                <p:childTnLst>
                                  <p:par>
                                    <p:cTn id="52" presetID="10" presetClass="entr" presetSubtype="0" fill="hold" nodeType="afterEffect">
                                      <p:stCondLst>
                                        <p:cond delay="0"/>
                                      </p:stCondLst>
                                      <p:childTnLst>
                                        <p:set>
                                          <p:cBhvr>
                                            <p:cTn id="53" dur="1" fill="hold">
                                              <p:stCondLst>
                                                <p:cond delay="0"/>
                                              </p:stCondLst>
                                            </p:cTn>
                                            <p:tgtEl>
                                              <p:spTgt spid="118"/>
                                            </p:tgtEl>
                                            <p:attrNameLst>
                                              <p:attrName>style.visibility</p:attrName>
                                            </p:attrNameLst>
                                          </p:cBhvr>
                                          <p:to>
                                            <p:strVal val="visible"/>
                                          </p:to>
                                        </p:set>
                                        <p:animEffect transition="in" filter="fade">
                                          <p:cBhvr>
                                            <p:cTn id="54" dur="500"/>
                                            <p:tgtEl>
                                              <p:spTgt spid="118"/>
                                            </p:tgtEl>
                                          </p:cBhvr>
                                        </p:animEffect>
                                      </p:childTnLst>
                                    </p:cTn>
                                  </p:par>
                                </p:childTnLst>
                              </p:cTn>
                            </p:par>
                            <p:par>
                              <p:cTn id="55" fill="hold">
                                <p:stCondLst>
                                  <p:cond delay="5401"/>
                                </p:stCondLst>
                                <p:childTnLst>
                                  <p:par>
                                    <p:cTn id="56" presetID="10" presetClass="entr" presetSubtype="0" fill="hold" nodeType="after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fade">
                                          <p:cBhvr>
                                            <p:cTn id="58" dur="500"/>
                                            <p:tgtEl>
                                              <p:spTgt spid="119"/>
                                            </p:tgtEl>
                                          </p:cBhvr>
                                        </p:animEffect>
                                      </p:childTnLst>
                                    </p:cTn>
                                  </p:par>
                                </p:childTnLst>
                              </p:cTn>
                            </p:par>
                            <p:par>
                              <p:cTn id="59" fill="hold">
                                <p:stCondLst>
                                  <p:cond delay="5901"/>
                                </p:stCondLst>
                                <p:childTnLst>
                                  <p:par>
                                    <p:cTn id="60" presetID="10" presetClass="entr" presetSubtype="0" fill="hold" nodeType="after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fade">
                                          <p:cBhvr>
                                            <p:cTn id="62" dur="500"/>
                                            <p:tgtEl>
                                              <p:spTgt spid="125"/>
                                            </p:tgtEl>
                                          </p:cBhvr>
                                        </p:animEffect>
                                      </p:childTnLst>
                                    </p:cTn>
                                  </p:par>
                                </p:childTnLst>
                              </p:cTn>
                            </p:par>
                            <p:par>
                              <p:cTn id="63" fill="hold">
                                <p:stCondLst>
                                  <p:cond delay="6401"/>
                                </p:stCondLst>
                                <p:childTnLst>
                                  <p:par>
                                    <p:cTn id="64" presetID="10" presetClass="entr" presetSubtype="0" fill="hold" nodeType="after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fade">
                                          <p:cBhvr>
                                            <p:cTn id="6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979609"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448930" y="219556"/>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rPr>
              <a:t>取得经验</a:t>
            </a:r>
            <a:endParaRPr lang="zh-CN" altLang="en-US" sz="1050" b="0" dirty="0">
              <a:solidFill>
                <a:srgbClr val="FFFFFF"/>
              </a:solidFill>
            </a:endParaRPr>
          </a:p>
        </p:txBody>
      </p:sp>
      <p:sp>
        <p:nvSpPr>
          <p:cNvPr id="117" name="MH_SubTitle_1"/>
          <p:cNvSpPr txBox="1">
            <a:spLocks noChangeArrowheads="1"/>
          </p:cNvSpPr>
          <p:nvPr>
            <p:custDataLst>
              <p:tags r:id="rId1"/>
            </p:custDataLst>
          </p:nvPr>
        </p:nvSpPr>
        <p:spPr bwMode="auto">
          <a:xfrm>
            <a:off x="630555" y="912495"/>
            <a:ext cx="5069205" cy="323215"/>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r>
              <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一、</a:t>
            </a:r>
            <a:r>
              <a:rPr lang="zh-CN" altLang="en-US" sz="15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财政端与单位端内控制度流程建设要一体化衔接</a:t>
            </a:r>
            <a:endParaRPr kumimoji="0" lang="en-US" altLang="zh-CN" sz="1500" b="0" i="0" u="none" strike="noStrike" kern="1200" cap="none" spc="0" normalizeH="0" baseline="0" noProof="0" dirty="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ea"/>
              <a:sym typeface="+mn-lt"/>
            </a:endParaRPr>
          </a:p>
          <a:p>
            <a:pPr marL="285750" marR="0" lvl="0"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endPar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endParaRPr>
          </a:p>
        </p:txBody>
      </p:sp>
      <p:sp>
        <p:nvSpPr>
          <p:cNvPr id="3" name="文本框 2"/>
          <p:cNvSpPr txBox="1"/>
          <p:nvPr/>
        </p:nvSpPr>
        <p:spPr>
          <a:xfrm>
            <a:off x="630555" y="1306830"/>
            <a:ext cx="8329295" cy="2428240"/>
          </a:xfrm>
          <a:prstGeom prst="rect">
            <a:avLst/>
          </a:prstGeom>
          <a:noFill/>
        </p:spPr>
        <p:txBody>
          <a:bodyPr wrap="square" rtlCol="0">
            <a:spAutoFit/>
          </a:bodyPr>
          <a:lstStyle/>
          <a:p>
            <a:pPr lvl="1" algn="l">
              <a:lnSpc>
                <a:spcPct val="190000"/>
              </a:lnSpc>
              <a:buClrTx/>
              <a:buSzTx/>
              <a:buFontTx/>
              <a:defRPr/>
            </a:pPr>
            <a:r>
              <a:rPr lang="zh-CN" altLang="en-US" sz="1600" noProof="0" dirty="0">
                <a:ln>
                  <a:noFill/>
                </a:ln>
                <a:solidFill>
                  <a:srgbClr val="000000">
                    <a:lumMod val="65000"/>
                    <a:lumOff val="35000"/>
                  </a:srgbClr>
                </a:solidFill>
                <a:effectLst/>
                <a:uLnTx/>
                <a:uFillTx/>
                <a:latin typeface="宋体-简" panose="02010800040101010101" charset="-122"/>
                <a:ea typeface="宋体-简" panose="02010800040101010101" charset="-122"/>
                <a:cs typeface="宋体-简" panose="02010800040101010101" charset="-122"/>
                <a:sym typeface="+mn-ea"/>
              </a:rPr>
              <a:t>渝北区将“财政端”（财政资金分配）和“单位端”（财政资金使用）内控制建设同步推进、“一体化”实施。</a:t>
            </a:r>
            <a:endParaRPr lang="zh-CN" altLang="en-US" sz="1600" noProof="0" dirty="0">
              <a:ln>
                <a:noFill/>
              </a:ln>
              <a:solidFill>
                <a:srgbClr val="000000">
                  <a:lumMod val="65000"/>
                  <a:lumOff val="35000"/>
                </a:srgbClr>
              </a:solidFill>
              <a:effectLst/>
              <a:uLnTx/>
              <a:uFillTx/>
              <a:latin typeface="宋体-简" panose="02010800040101010101" charset="-122"/>
              <a:ea typeface="宋体-简" panose="02010800040101010101" charset="-122"/>
              <a:cs typeface="宋体-简" panose="02010800040101010101" charset="-122"/>
              <a:sym typeface="+mn-ea"/>
            </a:endParaRPr>
          </a:p>
          <a:p>
            <a:pPr lvl="1" algn="l">
              <a:lnSpc>
                <a:spcPct val="190000"/>
              </a:lnSpc>
              <a:buClrTx/>
              <a:buSzTx/>
              <a:buFontTx/>
              <a:defRPr/>
            </a:pPr>
            <a:r>
              <a:rPr lang="zh-CN" altLang="en-US" sz="1600" b="1" noProof="0" dirty="0">
                <a:ln>
                  <a:noFill/>
                </a:ln>
                <a:solidFill>
                  <a:srgbClr val="000000">
                    <a:lumMod val="65000"/>
                    <a:lumOff val="35000"/>
                  </a:srgbClr>
                </a:solidFill>
                <a:effectLst/>
                <a:uLnTx/>
                <a:uFillTx/>
                <a:latin typeface="宋体-简" panose="02010800040101010101" charset="-122"/>
                <a:ea typeface="宋体-简" panose="02010800040101010101" charset="-122"/>
                <a:cs typeface="宋体-简" panose="02010800040101010101" charset="-122"/>
                <a:sym typeface="+mn-ea"/>
              </a:rPr>
              <a:t>财政和单位一体化推进的客观要求是：</a:t>
            </a:r>
            <a:r>
              <a:rPr lang="zh-CN" altLang="en-US" sz="1600" noProof="0" dirty="0">
                <a:ln>
                  <a:noFill/>
                </a:ln>
                <a:solidFill>
                  <a:srgbClr val="000000">
                    <a:lumMod val="65000"/>
                    <a:lumOff val="35000"/>
                  </a:srgbClr>
                </a:solidFill>
                <a:effectLst/>
                <a:uLnTx/>
                <a:uFillTx/>
                <a:latin typeface="宋体-简" panose="02010800040101010101" charset="-122"/>
                <a:ea typeface="宋体-简" panose="02010800040101010101" charset="-122"/>
                <a:cs typeface="宋体-简" panose="02010800040101010101" charset="-122"/>
                <a:sym typeface="+mn-ea"/>
              </a:rPr>
              <a:t>财政端业务流程的优化和改进需要通过单位端验证，而单位端共性问题的解决也需要财政端认可和政策支持。</a:t>
            </a:r>
            <a:endParaRPr lang="zh-CN" altLang="en-US" sz="1600" noProof="0" dirty="0">
              <a:ln>
                <a:noFill/>
              </a:ln>
              <a:solidFill>
                <a:srgbClr val="000000">
                  <a:lumMod val="65000"/>
                  <a:lumOff val="35000"/>
                </a:srgbClr>
              </a:solidFill>
              <a:effectLst/>
              <a:uLnTx/>
              <a:uFillTx/>
              <a:latin typeface="宋体-简" panose="02010800040101010101" charset="-122"/>
              <a:ea typeface="宋体-简" panose="02010800040101010101" charset="-122"/>
              <a:cs typeface="宋体-简" panose="02010800040101010101" charset="-122"/>
              <a:sym typeface="+mn-ea"/>
            </a:endParaRPr>
          </a:p>
          <a:p>
            <a:pPr lvl="1" algn="l">
              <a:lnSpc>
                <a:spcPct val="190000"/>
              </a:lnSpc>
              <a:buClrTx/>
              <a:buSzTx/>
              <a:buFontTx/>
              <a:defRPr/>
            </a:pPr>
            <a:endParaRPr lang="zh-CN" altLang="en-US" sz="1600" noProof="0" dirty="0">
              <a:ln>
                <a:noFill/>
              </a:ln>
              <a:solidFill>
                <a:srgbClr val="000000">
                  <a:lumMod val="65000"/>
                  <a:lumOff val="35000"/>
                </a:srgbClr>
              </a:solidFill>
              <a:effectLst/>
              <a:uLnTx/>
              <a:uFillTx/>
              <a:latin typeface="宋体-简" panose="02010800040101010101" charset="-122"/>
              <a:ea typeface="宋体-简" panose="02010800040101010101" charset="-122"/>
              <a:cs typeface="宋体-简" panose="02010800040101010101" charset="-122"/>
              <a:sym typeface="+mn-ea"/>
            </a:endParaRPr>
          </a:p>
        </p:txBody>
      </p:sp>
      <p:pic>
        <p:nvPicPr>
          <p:cNvPr id="2" name="图片 1" descr="渝北内控"/>
          <p:cNvPicPr>
            <a:picLocks noChangeAspect="1"/>
          </p:cNvPicPr>
          <p:nvPr/>
        </p:nvPicPr>
        <p:blipFill>
          <a:blip r:embed="rId2"/>
          <a:stretch>
            <a:fillRect/>
          </a:stretch>
        </p:blipFill>
        <p:spPr>
          <a:xfrm>
            <a:off x="7002780" y="38735"/>
            <a:ext cx="2105025" cy="503555"/>
          </a:xfrm>
          <a:prstGeom prst="rect">
            <a:avLst/>
          </a:prstGeom>
        </p:spPr>
      </p:pic>
      <p:sp>
        <p:nvSpPr>
          <p:cNvPr id="6" name="文本框 5"/>
          <p:cNvSpPr txBox="1"/>
          <p:nvPr/>
        </p:nvSpPr>
        <p:spPr>
          <a:xfrm>
            <a:off x="1611630" y="4867910"/>
            <a:ext cx="5920740" cy="39878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4119" y="193184"/>
            <a:ext cx="1979609" cy="392334"/>
          </a:xfrm>
          <a:prstGeom prst="roundRect">
            <a:avLst>
              <a:gd name="adj" fmla="val 9976"/>
            </a:avLst>
          </a:prstGeom>
          <a:solidFill>
            <a:schemeClr val="bg1"/>
          </a:solidFill>
          <a:ln w="25400" cap="flat" cmpd="sng" algn="ctr">
            <a:gradFill flip="none" rotWithShape="1">
              <a:gsLst>
                <a:gs pos="88000">
                  <a:sysClr val="window" lastClr="FFFFFF"/>
                </a:gs>
                <a:gs pos="0">
                  <a:sysClr val="window" lastClr="FFFFFF">
                    <a:lumMod val="75000"/>
                  </a:sysClr>
                </a:gs>
                <a:gs pos="71000">
                  <a:sysClr val="window" lastClr="FFFFFF">
                    <a:lumMod val="85000"/>
                  </a:sysClr>
                </a:gs>
                <a:gs pos="55000">
                  <a:sysClr val="window" lastClr="FFFFFF"/>
                </a:gs>
                <a:gs pos="37000">
                  <a:sysClr val="window" lastClr="FFFFFF">
                    <a:lumMod val="85000"/>
                  </a:sysClr>
                </a:gs>
                <a:gs pos="22000">
                  <a:sysClr val="window" lastClr="FFFFFF"/>
                </a:gs>
                <a:gs pos="100000">
                  <a:sysClr val="window" lastClr="FFFFFF">
                    <a:lumMod val="75000"/>
                  </a:sysClr>
                </a:gs>
              </a:gsLst>
              <a:lin ang="1200000" scaled="0"/>
              <a:tileRect/>
            </a:gradFill>
            <a:prstDash val="solid"/>
            <a:miter lim="800000"/>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232948" y="33009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12700" cap="flat" cmpd="sng" algn="ctr">
              <a:noFill/>
              <a:prstDash val="solid"/>
              <a:miter lim="800000"/>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solidFill>
              <a:sysClr val="windowText" lastClr="000000">
                <a:lumMod val="65000"/>
                <a:lumOff val="35000"/>
              </a:sysClr>
            </a:solidFill>
            <a:ln w="12700" cap="flat" cmpd="sng" algn="ctr">
              <a:noFill/>
              <a:prstDash val="solid"/>
              <a:miter lim="800000"/>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0" y="36375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4499258" y="2908107"/>
              <a:ext cx="22409" cy="384316"/>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9525"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标题 1"/>
          <p:cNvSpPr txBox="1"/>
          <p:nvPr/>
        </p:nvSpPr>
        <p:spPr>
          <a:xfrm>
            <a:off x="448930" y="219556"/>
            <a:ext cx="5421288" cy="3495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a:solidFill>
                  <a:schemeClr val="tx1"/>
                </a:solidFill>
                <a:latin typeface="微软雅黑" panose="020B0503020204020204" pitchFamily="34" charset="-122"/>
                <a:ea typeface="微软雅黑" panose="020B0503020204020204" pitchFamily="34" charset="-122"/>
                <a:cs typeface="+mj-cs"/>
              </a:defRPr>
            </a:lvl1pPr>
          </a:lstStyle>
          <a:p>
            <a:pPr lvl="0">
              <a:defRPr/>
            </a:pPr>
            <a:r>
              <a:rPr lang="zh-CN" altLang="en-US" sz="1600" dirty="0">
                <a:solidFill>
                  <a:srgbClr val="FFFFFF"/>
                </a:solidFill>
              </a:rPr>
              <a:t>取得经验</a:t>
            </a:r>
            <a:endParaRPr lang="zh-CN" altLang="en-US" sz="1050" b="0" dirty="0">
              <a:solidFill>
                <a:srgbClr val="FFFFFF"/>
              </a:solidFill>
            </a:endParaRPr>
          </a:p>
        </p:txBody>
      </p:sp>
      <p:grpSp>
        <p:nvGrpSpPr>
          <p:cNvPr id="115" name="组合 114"/>
          <p:cNvGrpSpPr/>
          <p:nvPr/>
        </p:nvGrpSpPr>
        <p:grpSpPr>
          <a:xfrm>
            <a:off x="630555" y="1199515"/>
            <a:ext cx="6241415" cy="831850"/>
            <a:chOff x="5652120" y="1235968"/>
            <a:chExt cx="2592288" cy="831726"/>
          </a:xfrm>
        </p:grpSpPr>
        <p:sp>
          <p:nvSpPr>
            <p:cNvPr id="116" name="MH_Text_1"/>
            <p:cNvSpPr txBox="1">
              <a:spLocks noChangeArrowheads="1"/>
            </p:cNvSpPr>
            <p:nvPr>
              <p:custDataLst>
                <p:tags r:id="rId1"/>
              </p:custDataLst>
            </p:nvPr>
          </p:nvSpPr>
          <p:spPr bwMode="auto">
            <a:xfrm>
              <a:off x="5652120" y="150155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defRPr/>
              </a:pPr>
              <a:endParaRPr kumimoji="0" lang="en-US" altLang="zh-CN" sz="1300" b="0" i="0" u="none" strike="noStrike" kern="1200" cap="none" spc="0" normalizeH="0" baseline="0" noProof="0" dirty="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ea"/>
                <a:sym typeface="+mn-lt"/>
              </a:endParaRPr>
            </a:p>
          </p:txBody>
        </p:sp>
        <p:sp>
          <p:nvSpPr>
            <p:cNvPr id="117" name="MH_SubTitle_1"/>
            <p:cNvSpPr txBox="1">
              <a:spLocks noChangeArrowheads="1"/>
            </p:cNvSpPr>
            <p:nvPr>
              <p:custDataLst>
                <p:tags r:id="rId2"/>
              </p:custDataLst>
            </p:nvPr>
          </p:nvSpPr>
          <p:spPr bwMode="auto">
            <a:xfrm>
              <a:off x="5652120" y="1235968"/>
              <a:ext cx="2027623" cy="323167"/>
            </a:xfrm>
            <a:prstGeom prst="rect">
              <a:avLst/>
            </a:prstGeom>
            <a:noFill/>
            <a:ln w="25400" cap="flat" cmpd="sng" algn="ctr">
              <a:noFill/>
              <a:prstDash val="solid"/>
            </a:ln>
            <a:effectLst/>
          </p:spPr>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defTabSz="914400" eaLnBrk="1" fontAlgn="auto" latinLnBrk="0" hangingPunct="1">
                <a:lnSpc>
                  <a:spcPct val="120000"/>
                </a:lnSpc>
                <a:spcBef>
                  <a:spcPts val="0"/>
                </a:spcBef>
                <a:spcAft>
                  <a:spcPts val="0"/>
                </a:spcAft>
                <a:buClr>
                  <a:schemeClr val="bg1"/>
                </a:buClr>
                <a:buSzTx/>
                <a:buFont typeface="Wingdings" panose="05000000000000000000" pitchFamily="2" charset="2"/>
                <a:buChar char="n"/>
                <a:defRPr/>
              </a:pPr>
              <a:r>
                <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rPr>
                <a:t>二、</a:t>
              </a:r>
              <a:r>
                <a:rPr lang="zh-CN" altLang="en-US" sz="150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mn-ea"/>
                </a:rPr>
                <a:t>制度流程建设需要信息化落地</a:t>
              </a:r>
              <a:endParaRPr kumimoji="0" lang="zh-CN" altLang="en-US" sz="1500" b="1" i="0" u="none" strike="noStrike" kern="0" cap="none" spc="0" normalizeH="0" baseline="0" noProof="0" dirty="0">
                <a:ln>
                  <a:noFill/>
                </a:ln>
                <a:solidFill>
                  <a:sysClr val="window" lastClr="FFFFFF">
                    <a:lumMod val="50000"/>
                  </a:sysClr>
                </a:solidFill>
                <a:effectLst/>
                <a:uLnTx/>
                <a:uFillTx/>
                <a:latin typeface="Arial" panose="020B0604020202020204"/>
                <a:ea typeface="微软雅黑" panose="020B0503020204020204" pitchFamily="34" charset="-122"/>
                <a:sym typeface="+mn-lt"/>
              </a:endParaRPr>
            </a:p>
          </p:txBody>
        </p:sp>
      </p:grpSp>
      <p:sp>
        <p:nvSpPr>
          <p:cNvPr id="3" name="文本框 2"/>
          <p:cNvSpPr txBox="1"/>
          <p:nvPr/>
        </p:nvSpPr>
        <p:spPr>
          <a:xfrm>
            <a:off x="630555" y="1700530"/>
            <a:ext cx="7788275" cy="2158365"/>
          </a:xfrm>
          <a:prstGeom prst="rect">
            <a:avLst/>
          </a:prstGeom>
          <a:noFill/>
        </p:spPr>
        <p:txBody>
          <a:bodyPr wrap="square" rtlCol="0">
            <a:spAutoFit/>
          </a:bodyPr>
          <a:lstStyle/>
          <a:p>
            <a:pPr marL="457200" lvl="1" indent="0" algn="l" defTabSz="914400">
              <a:lnSpc>
                <a:spcPct val="210000"/>
              </a:lnSpc>
              <a:buClrTx/>
              <a:buSzTx/>
              <a:buNone/>
              <a:defRPr/>
            </a:pPr>
            <a:r>
              <a:rPr lang="zh-CN" altLang="en-US" sz="1600"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rPr>
              <a:t>制度流程建设和信息化建设的“一体化”推进。</a:t>
            </a:r>
            <a:endParaRPr lang="zh-CN" altLang="en-US" sz="1600"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endParaRPr>
          </a:p>
          <a:p>
            <a:pPr marL="457200" lvl="1" indent="0" algn="l" defTabSz="914400">
              <a:lnSpc>
                <a:spcPct val="210000"/>
              </a:lnSpc>
              <a:buClrTx/>
              <a:buSzTx/>
              <a:buNone/>
              <a:defRPr/>
            </a:pPr>
            <a:r>
              <a:rPr lang="zh-CN" altLang="en-US" sz="1600" b="1"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rPr>
              <a:t>主要解决制度流程和信息系统两张皮的问题</a:t>
            </a:r>
            <a:r>
              <a:rPr lang="zh-CN" altLang="en-US" sz="1600"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rPr>
              <a:t>。内控信息化实施后，对内控制度流程落地起到了明显的支撑。</a:t>
            </a:r>
            <a:endParaRPr lang="zh-CN" altLang="en-US" sz="1600"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endParaRPr>
          </a:p>
          <a:p>
            <a:pPr marL="457200" lvl="1" indent="0" algn="l" defTabSz="914400">
              <a:lnSpc>
                <a:spcPct val="210000"/>
              </a:lnSpc>
              <a:buClrTx/>
              <a:buSzTx/>
              <a:buNone/>
              <a:defRPr/>
            </a:pPr>
            <a:endParaRPr lang="zh-CN" altLang="en-US" sz="1600" noProof="0" dirty="0">
              <a:ln>
                <a:noFill/>
              </a:ln>
              <a:solidFill>
                <a:schemeClr val="accent3"/>
              </a:solidFill>
              <a:effectLst/>
              <a:uLnTx/>
              <a:uFillTx/>
              <a:latin typeface="宋体-简" panose="02010800040101010101" charset="-122"/>
              <a:ea typeface="宋体-简" panose="02010800040101010101" charset="-122"/>
              <a:cs typeface="宋体-简" panose="02010800040101010101" charset="-122"/>
              <a:sym typeface="+mn-ea"/>
            </a:endParaRPr>
          </a:p>
        </p:txBody>
      </p:sp>
      <p:pic>
        <p:nvPicPr>
          <p:cNvPr id="4" name="图片 3" descr="渝北内控"/>
          <p:cNvPicPr>
            <a:picLocks noChangeAspect="1"/>
          </p:cNvPicPr>
          <p:nvPr/>
        </p:nvPicPr>
        <p:blipFill>
          <a:blip r:embed="rId3"/>
          <a:stretch>
            <a:fillRect/>
          </a:stretch>
        </p:blipFill>
        <p:spPr>
          <a:xfrm>
            <a:off x="7002780" y="38735"/>
            <a:ext cx="2105025" cy="503555"/>
          </a:xfrm>
          <a:prstGeom prst="rect">
            <a:avLst/>
          </a:prstGeom>
        </p:spPr>
      </p:pic>
      <p:sp>
        <p:nvSpPr>
          <p:cNvPr id="6" name="文本框 5"/>
          <p:cNvSpPr txBox="1"/>
          <p:nvPr/>
        </p:nvSpPr>
        <p:spPr>
          <a:xfrm>
            <a:off x="1611630" y="4867910"/>
            <a:ext cx="5920740" cy="398780"/>
          </a:xfrm>
          <a:prstGeom prst="rect">
            <a:avLst/>
          </a:prstGeom>
          <a:noFill/>
        </p:spPr>
        <p:txBody>
          <a:bodyPr wrap="square" rtlCol="0">
            <a:spAutoFit/>
          </a:bodyPr>
          <a:p>
            <a:pPr algn="ct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重庆市财政局</a:t>
            </a:r>
            <a:r>
              <a:rPr lang="en-US" altLang="zh-CN"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年度行政事业单位内部控制报告编报</a:t>
            </a:r>
            <a:r>
              <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布置培训会</a:t>
            </a: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0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75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mc:Fallback>
  </mc:AlternateContent>
</p:sld>
</file>

<file path=ppt/tags/tag1.xml><?xml version="1.0" encoding="utf-8"?>
<p:tagLst xmlns:p="http://schemas.openxmlformats.org/presentationml/2006/main">
  <p:tag name="MH" val="20160202082519"/>
  <p:tag name="MH_LIBRARY" val="GRAPHIC"/>
  <p:tag name="MH_TYPE" val="Other"/>
  <p:tag name="MH_ORDER" val="4"/>
</p:tagLst>
</file>

<file path=ppt/tags/tag10.xml><?xml version="1.0" encoding="utf-8"?>
<p:tagLst xmlns:p="http://schemas.openxmlformats.org/presentationml/2006/main">
  <p:tag name="MH" val="20160203101803"/>
  <p:tag name="MH_LIBRARY" val="GRAPHIC"/>
  <p:tag name="MH_TYPE" val="Title"/>
  <p:tag name="MH_ORDER" val="1"/>
</p:tagLst>
</file>

<file path=ppt/tags/tag11.xml><?xml version="1.0" encoding="utf-8"?>
<p:tagLst xmlns:p="http://schemas.openxmlformats.org/presentationml/2006/main">
  <p:tag name="MH" val="20160218211730"/>
  <p:tag name="MH_LIBRARY" val="GRAPHIC"/>
  <p:tag name="MH_TYPE" val="Other"/>
  <p:tag name="MH_ORDER" val="10"/>
</p:tagLst>
</file>

<file path=ppt/tags/tag12.xml><?xml version="1.0" encoding="utf-8"?>
<p:tagLst xmlns:p="http://schemas.openxmlformats.org/presentationml/2006/main">
  <p:tag name="MH" val="20160203101803"/>
  <p:tag name="MH_LIBRARY" val="GRAPHIC"/>
  <p:tag name="MH_TYPE" val="Title"/>
  <p:tag name="MH_ORDER" val="1"/>
</p:tagLst>
</file>

<file path=ppt/tags/tag13.xml><?xml version="1.0" encoding="utf-8"?>
<p:tagLst xmlns:p="http://schemas.openxmlformats.org/presentationml/2006/main">
  <p:tag name="MH" val="20160218211730"/>
  <p:tag name="MH_LIBRARY" val="GRAPHIC"/>
  <p:tag name="MH_TYPE" val="Other"/>
  <p:tag name="MH_ORDER" val="10"/>
</p:tagLst>
</file>

<file path=ppt/tags/tag14.xml><?xml version="1.0" encoding="utf-8"?>
<p:tagLst xmlns:p="http://schemas.openxmlformats.org/presentationml/2006/main">
  <p:tag name="MH" val="20160203101803"/>
  <p:tag name="MH_LIBRARY" val="GRAPHIC"/>
  <p:tag name="MH_TYPE" val="Title"/>
  <p:tag name="MH_ORDER" val="1"/>
</p:tagLst>
</file>

<file path=ppt/tags/tag15.xml><?xml version="1.0" encoding="utf-8"?>
<p:tagLst xmlns:p="http://schemas.openxmlformats.org/presentationml/2006/main">
  <p:tag name="MH" val="20160202082519"/>
  <p:tag name="MH_LIBRARY" val="GRAPHIC"/>
  <p:tag name="MH_TYPE" val="Text"/>
  <p:tag name="MH_ORDER" val="1"/>
</p:tagLst>
</file>

<file path=ppt/tags/tag16.xml><?xml version="1.0" encoding="utf-8"?>
<p:tagLst xmlns:p="http://schemas.openxmlformats.org/presentationml/2006/main">
  <p:tag name="MH" val="20160202082519"/>
  <p:tag name="MH_LIBRARY" val="GRAPHIC"/>
  <p:tag name="MH_TYPE" val="SubTitle"/>
  <p:tag name="MH_ORDER" val="1"/>
</p:tagLst>
</file>

<file path=ppt/tags/tag17.xml><?xml version="1.0" encoding="utf-8"?>
<p:tagLst xmlns:p="http://schemas.openxmlformats.org/presentationml/2006/main">
  <p:tag name="MH" val="20160202082519"/>
  <p:tag name="MH_LIBRARY" val="GRAPHIC"/>
  <p:tag name="MH_TYPE" val="Text"/>
  <p:tag name="MH_ORDER" val="1"/>
</p:tagLst>
</file>

<file path=ppt/tags/tag18.xml><?xml version="1.0" encoding="utf-8"?>
<p:tagLst xmlns:p="http://schemas.openxmlformats.org/presentationml/2006/main">
  <p:tag name="MH" val="20160202082519"/>
  <p:tag name="MH_LIBRARY" val="GRAPHIC"/>
  <p:tag name="MH_TYPE" val="SubTitle"/>
  <p:tag name="MH_ORDER" val="1"/>
</p:tagLst>
</file>

<file path=ppt/tags/tag19.xml><?xml version="1.0" encoding="utf-8"?>
<p:tagLst xmlns:p="http://schemas.openxmlformats.org/presentationml/2006/main">
  <p:tag name="MH" val="20160202082519"/>
  <p:tag name="MH_LIBRARY" val="GRAPHIC"/>
  <p:tag name="MH_TYPE" val="Text"/>
  <p:tag name="MH_ORDER" val="1"/>
</p:tagLst>
</file>

<file path=ppt/tags/tag2.xml><?xml version="1.0" encoding="utf-8"?>
<p:tagLst xmlns:p="http://schemas.openxmlformats.org/presentationml/2006/main">
  <p:tag name="MH" val="20160202082519"/>
  <p:tag name="MH_LIBRARY" val="GRAPHIC"/>
  <p:tag name="MH_TYPE" val="Other"/>
  <p:tag name="MH_ORDER" val="4"/>
</p:tagLst>
</file>

<file path=ppt/tags/tag20.xml><?xml version="1.0" encoding="utf-8"?>
<p:tagLst xmlns:p="http://schemas.openxmlformats.org/presentationml/2006/main">
  <p:tag name="MH" val="20160202082519"/>
  <p:tag name="MH_LIBRARY" val="GRAPHIC"/>
  <p:tag name="MH_TYPE" val="SubTitle"/>
  <p:tag name="MH_ORDER" val="1"/>
</p:tagLst>
</file>

<file path=ppt/tags/tag21.xml><?xml version="1.0" encoding="utf-8"?>
<p:tagLst xmlns:p="http://schemas.openxmlformats.org/presentationml/2006/main">
  <p:tag name="MH" val="20160202082519"/>
  <p:tag name="MH_LIBRARY" val="GRAPHIC"/>
  <p:tag name="MH_TYPE" val="SubTitle"/>
  <p:tag name="MH_ORDER" val="1"/>
</p:tagLst>
</file>

<file path=ppt/tags/tag22.xml><?xml version="1.0" encoding="utf-8"?>
<p:tagLst xmlns:p="http://schemas.openxmlformats.org/presentationml/2006/main">
  <p:tag name="MH" val="20160202082519"/>
  <p:tag name="MH_LIBRARY" val="GRAPHIC"/>
  <p:tag name="MH_TYPE" val="Text"/>
  <p:tag name="MH_ORDER" val="1"/>
</p:tagLst>
</file>

<file path=ppt/tags/tag23.xml><?xml version="1.0" encoding="utf-8"?>
<p:tagLst xmlns:p="http://schemas.openxmlformats.org/presentationml/2006/main">
  <p:tag name="MH" val="20160202082519"/>
  <p:tag name="MH_LIBRARY" val="GRAPHIC"/>
  <p:tag name="MH_TYPE" val="SubTitle"/>
  <p:tag name="MH_ORDER" val="1"/>
</p:tagLst>
</file>

<file path=ppt/tags/tag24.xml><?xml version="1.0" encoding="utf-8"?>
<p:tagLst xmlns:p="http://schemas.openxmlformats.org/presentationml/2006/main">
  <p:tag name="MH" val="20160202082519"/>
  <p:tag name="MH_LIBRARY" val="GRAPHIC"/>
  <p:tag name="MH_TYPE" val="SubTitle"/>
  <p:tag name="MH_ORDER" val="1"/>
</p:tagLst>
</file>

<file path=ppt/tags/tag25.xml><?xml version="1.0" encoding="utf-8"?>
<p:tagLst xmlns:p="http://schemas.openxmlformats.org/presentationml/2006/main">
  <p:tag name="MH" val="20160202082519"/>
  <p:tag name="MH_LIBRARY" val="GRAPHIC"/>
  <p:tag name="MH_TYPE" val="SubTitle"/>
  <p:tag name="MH_ORDER" val="1"/>
</p:tagLst>
</file>

<file path=ppt/tags/tag26.xml><?xml version="1.0" encoding="utf-8"?>
<p:tagLst xmlns:p="http://schemas.openxmlformats.org/presentationml/2006/main">
  <p:tag name="MH" val="20160202082519"/>
  <p:tag name="MH_LIBRARY" val="GRAPHIC"/>
  <p:tag name="MH_TYPE" val="SubTitle"/>
  <p:tag name="MH_ORDER" val="1"/>
</p:tagLst>
</file>

<file path=ppt/tags/tag27.xml><?xml version="1.0" encoding="utf-8"?>
<p:tagLst xmlns:p="http://schemas.openxmlformats.org/presentationml/2006/main">
  <p:tag name="MH" val="20160202082519"/>
  <p:tag name="MH_LIBRARY" val="GRAPHIC"/>
  <p:tag name="MH_TYPE" val="SubTitle"/>
  <p:tag name="MH_ORDER" val="1"/>
</p:tagLst>
</file>

<file path=ppt/tags/tag28.xml><?xml version="1.0" encoding="utf-8"?>
<p:tagLst xmlns:p="http://schemas.openxmlformats.org/presentationml/2006/main">
  <p:tag name="MH" val="20160202082519"/>
  <p:tag name="MH_LIBRARY" val="GRAPHIC"/>
  <p:tag name="MH_TYPE" val="SubTitle"/>
  <p:tag name="MH_ORDER" val="1"/>
</p:tagLst>
</file>

<file path=ppt/tags/tag29.xml><?xml version="1.0" encoding="utf-8"?>
<p:tagLst xmlns:p="http://schemas.openxmlformats.org/presentationml/2006/main">
  <p:tag name="MH" val="20160202082519"/>
  <p:tag name="MH_LIBRARY" val="GRAPHIC"/>
  <p:tag name="MH_TYPE" val="SubTitle"/>
  <p:tag name="MH_ORDER" val="1"/>
</p:tagLst>
</file>

<file path=ppt/tags/tag3.xml><?xml version="1.0" encoding="utf-8"?>
<p:tagLst xmlns:p="http://schemas.openxmlformats.org/presentationml/2006/main">
  <p:tag name="MH" val="20160202082519"/>
  <p:tag name="MH_LIBRARY" val="GRAPHIC"/>
  <p:tag name="MH_TYPE" val="Other"/>
  <p:tag name="MH_ORDER" val="4"/>
</p:tagLst>
</file>

<file path=ppt/tags/tag30.xml><?xml version="1.0" encoding="utf-8"?>
<p:tagLst xmlns:p="http://schemas.openxmlformats.org/presentationml/2006/main">
  <p:tag name="MH" val="20160202082519"/>
  <p:tag name="MH_LIBRARY" val="GRAPHIC"/>
  <p:tag name="MH_TYPE" val="SubTitle"/>
  <p:tag name="MH_ORDER" val="1"/>
</p:tagLst>
</file>

<file path=ppt/tags/tag31.xml><?xml version="1.0" encoding="utf-8"?>
<p:tagLst xmlns:p="http://schemas.openxmlformats.org/presentationml/2006/main">
  <p:tag name="MH" val="20160202082519"/>
  <p:tag name="MH_LIBRARY" val="GRAPHIC"/>
  <p:tag name="MH_TYPE" val="SubTitle"/>
  <p:tag name="MH_ORDER" val="1"/>
</p:tagLst>
</file>

<file path=ppt/tags/tag4.xml><?xml version="1.0" encoding="utf-8"?>
<p:tagLst xmlns:p="http://schemas.openxmlformats.org/presentationml/2006/main">
  <p:tag name="MH" val="20160202082519"/>
  <p:tag name="MH_LIBRARY" val="GRAPHIC"/>
  <p:tag name="MH_TYPE" val="Other"/>
  <p:tag name="MH_ORDER" val="4"/>
</p:tagLst>
</file>

<file path=ppt/tags/tag5.xml><?xml version="1.0" encoding="utf-8"?>
<p:tagLst xmlns:p="http://schemas.openxmlformats.org/presentationml/2006/main">
  <p:tag name="MH" val="20160202082519"/>
  <p:tag name="MH_LIBRARY" val="GRAPHIC"/>
  <p:tag name="MH_TYPE" val="Other"/>
  <p:tag name="MH_ORDER" val="4"/>
</p:tagLst>
</file>

<file path=ppt/tags/tag6.xml><?xml version="1.0" encoding="utf-8"?>
<p:tagLst xmlns:p="http://schemas.openxmlformats.org/presentationml/2006/main">
  <p:tag name="MH" val="20160202082519"/>
  <p:tag name="MH_LIBRARY" val="GRAPHIC"/>
  <p:tag name="MH_TYPE" val="Other"/>
  <p:tag name="MH_ORDER" val="4"/>
</p:tagLst>
</file>

<file path=ppt/tags/tag7.xml><?xml version="1.0" encoding="utf-8"?>
<p:tagLst xmlns:p="http://schemas.openxmlformats.org/presentationml/2006/main">
  <p:tag name="MH" val="20160202082519"/>
  <p:tag name="MH_LIBRARY" val="GRAPHIC"/>
  <p:tag name="MH_TYPE" val="Other"/>
  <p:tag name="MH_ORDER" val="4"/>
</p:tagLst>
</file>

<file path=ppt/tags/tag8.xml><?xml version="1.0" encoding="utf-8"?>
<p:tagLst xmlns:p="http://schemas.openxmlformats.org/presentationml/2006/main">
  <p:tag name="MH" val="20160217203636"/>
  <p:tag name="MH_LIBRARY" val="GRAPHIC"/>
  <p:tag name="MH_TYPE" val="Picture"/>
  <p:tag name="MH_ORDER" val="3"/>
</p:tagLst>
</file>

<file path=ppt/tags/tag9.xml><?xml version="1.0" encoding="utf-8"?>
<p:tagLst xmlns:p="http://schemas.openxmlformats.org/presentationml/2006/main">
  <p:tag name="MH" val="20160218211730"/>
  <p:tag name="MH_LIBRARY" val="GRAPHIC"/>
  <p:tag name="MH_TYPE" val="Other"/>
  <p:tag name="MH_ORDER" val="10"/>
</p:tagLst>
</file>

<file path=ppt/theme/theme1.xml><?xml version="1.0" encoding="utf-8"?>
<a:theme xmlns:a="http://schemas.openxmlformats.org/drawingml/2006/main" name="1_Office 主题​​">
  <a:themeElements>
    <a:clrScheme name="自定义 3">
      <a:dk1>
        <a:srgbClr val="FF0000"/>
      </a:dk1>
      <a:lt1>
        <a:srgbClr val="C00000"/>
      </a:lt1>
      <a:dk2>
        <a:srgbClr val="FF0000"/>
      </a:dk2>
      <a:lt2>
        <a:srgbClr val="C00000"/>
      </a:lt2>
      <a:accent1>
        <a:srgbClr val="6D33A4"/>
      </a:accent1>
      <a:accent2>
        <a:srgbClr val="2D393B"/>
      </a:accent2>
      <a:accent3>
        <a:srgbClr val="323232"/>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3">
      <a:dk1>
        <a:srgbClr val="FF0000"/>
      </a:dk1>
      <a:lt1>
        <a:srgbClr val="C00000"/>
      </a:lt1>
      <a:dk2>
        <a:srgbClr val="FF0000"/>
      </a:dk2>
      <a:lt2>
        <a:srgbClr val="C00000"/>
      </a:lt2>
      <a:accent1>
        <a:srgbClr val="6D33A4"/>
      </a:accent1>
      <a:accent2>
        <a:srgbClr val="2D393B"/>
      </a:accent2>
      <a:accent3>
        <a:srgbClr val="323232"/>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3022</Words>
  <Application>WPS 演示</Application>
  <PresentationFormat>全屏显示(16:9)</PresentationFormat>
  <Paragraphs>269</Paragraphs>
  <Slides>20</Slides>
  <Notes>20</Notes>
  <HiddenSlides>0</HiddenSlides>
  <MMClips>1</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20</vt:i4>
      </vt:variant>
    </vt:vector>
  </HeadingPairs>
  <TitlesOfParts>
    <vt:vector size="44" baseType="lpstr">
      <vt:lpstr>Arial</vt:lpstr>
      <vt:lpstr>宋体</vt:lpstr>
      <vt:lpstr>Wingdings</vt:lpstr>
      <vt:lpstr>Calibri</vt:lpstr>
      <vt:lpstr>微软雅黑</vt:lpstr>
      <vt:lpstr>Impact</vt:lpstr>
      <vt:lpstr>Arial</vt:lpstr>
      <vt:lpstr>Franklin Gothic Book</vt:lpstr>
      <vt:lpstr>黑体</vt:lpstr>
      <vt:lpstr>方正豪体简体</vt:lpstr>
      <vt:lpstr>方正黑体_GBK</vt:lpstr>
      <vt:lpstr>Lato Light</vt:lpstr>
      <vt:lpstr>Segoe Print</vt:lpstr>
      <vt:lpstr>Calibri</vt:lpstr>
      <vt:lpstr>Wingdings</vt:lpstr>
      <vt:lpstr>Gill Sans</vt:lpstr>
      <vt:lpstr>Gill Sans MT</vt:lpstr>
      <vt:lpstr>宋体-简</vt:lpstr>
      <vt:lpstr>Arial Unicode MS</vt:lpstr>
      <vt:lpstr>新宋体</vt:lpstr>
      <vt:lpstr>时尚中黑简体</vt:lpstr>
      <vt:lpstr>万事如意</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老人PPT-1</dc:title>
  <dc:creator>ddd</dc:creator>
  <cp:lastModifiedBy>莺时初</cp:lastModifiedBy>
  <cp:revision>2696</cp:revision>
  <dcterms:created xsi:type="dcterms:W3CDTF">2020-03-20T06:56:00Z</dcterms:created>
  <dcterms:modified xsi:type="dcterms:W3CDTF">2020-04-08T01:54:30Z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